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68" r:id="rId2"/>
    <p:sldMasterId id="2147483670" r:id="rId3"/>
    <p:sldMasterId id="2147483666" r:id="rId4"/>
  </p:sldMasterIdLst>
  <p:notesMasterIdLst>
    <p:notesMasterId r:id="rId39"/>
  </p:notesMasterIdLst>
  <p:handoutMasterIdLst>
    <p:handoutMasterId r:id="rId40"/>
  </p:handoutMasterIdLst>
  <p:sldIdLst>
    <p:sldId id="278" r:id="rId5"/>
    <p:sldId id="276" r:id="rId6"/>
    <p:sldId id="765" r:id="rId7"/>
    <p:sldId id="770" r:id="rId8"/>
    <p:sldId id="298" r:id="rId9"/>
    <p:sldId id="291" r:id="rId10"/>
    <p:sldId id="292" r:id="rId11"/>
    <p:sldId id="301" r:id="rId12"/>
    <p:sldId id="279" r:id="rId13"/>
    <p:sldId id="771" r:id="rId14"/>
    <p:sldId id="772" r:id="rId15"/>
    <p:sldId id="285" r:id="rId16"/>
    <p:sldId id="286" r:id="rId17"/>
    <p:sldId id="303" r:id="rId18"/>
    <p:sldId id="297" r:id="rId19"/>
    <p:sldId id="304" r:id="rId20"/>
    <p:sldId id="287" r:id="rId21"/>
    <p:sldId id="768" r:id="rId22"/>
    <p:sldId id="289" r:id="rId23"/>
    <p:sldId id="739" r:id="rId24"/>
    <p:sldId id="740" r:id="rId25"/>
    <p:sldId id="741" r:id="rId26"/>
    <p:sldId id="742" r:id="rId27"/>
    <p:sldId id="743" r:id="rId28"/>
    <p:sldId id="744" r:id="rId29"/>
    <p:sldId id="745" r:id="rId30"/>
    <p:sldId id="746" r:id="rId31"/>
    <p:sldId id="747" r:id="rId32"/>
    <p:sldId id="769" r:id="rId33"/>
    <p:sldId id="290" r:id="rId34"/>
    <p:sldId id="305" r:id="rId35"/>
    <p:sldId id="282" r:id="rId36"/>
    <p:sldId id="283" r:id="rId37"/>
    <p:sldId id="259" r:id="rId38"/>
  </p:sldIdLst>
  <p:sldSz cx="12195175" cy="6859588"/>
  <p:notesSz cx="6858000" cy="9144000"/>
  <p:defaultTex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184EC941-191A-4223-B03B-A20B936DC0F8}">
          <p14:sldIdLst>
            <p14:sldId id="278"/>
            <p14:sldId id="276"/>
            <p14:sldId id="765"/>
            <p14:sldId id="770"/>
            <p14:sldId id="298"/>
            <p14:sldId id="291"/>
            <p14:sldId id="292"/>
            <p14:sldId id="301"/>
            <p14:sldId id="279"/>
            <p14:sldId id="771"/>
            <p14:sldId id="772"/>
            <p14:sldId id="285"/>
            <p14:sldId id="286"/>
            <p14:sldId id="303"/>
            <p14:sldId id="297"/>
            <p14:sldId id="304"/>
            <p14:sldId id="287"/>
            <p14:sldId id="768"/>
            <p14:sldId id="289"/>
            <p14:sldId id="739"/>
            <p14:sldId id="740"/>
            <p14:sldId id="741"/>
            <p14:sldId id="742"/>
            <p14:sldId id="743"/>
            <p14:sldId id="744"/>
            <p14:sldId id="745"/>
            <p14:sldId id="746"/>
            <p14:sldId id="747"/>
            <p14:sldId id="769"/>
            <p14:sldId id="290"/>
            <p14:sldId id="305"/>
            <p14:sldId id="282"/>
            <p14:sldId id="283"/>
            <p14:sldId id="259"/>
          </p14:sldIdLst>
        </p14:section>
      </p14:sectionLst>
    </p:ext>
    <p:ext uri="{EFAFB233-063F-42B5-8137-9DF3F51BA10A}">
      <p15:sldGuideLst xmlns:p15="http://schemas.microsoft.com/office/powerpoint/2012/main">
        <p15:guide id="1" orient="horz" pos="776" userDrawn="1">
          <p15:clr>
            <a:srgbClr val="A4A3A4"/>
          </p15:clr>
        </p15:guide>
        <p15:guide id="2" orient="horz" pos="104" userDrawn="1">
          <p15:clr>
            <a:srgbClr val="A4A3A4"/>
          </p15:clr>
        </p15:guide>
        <p15:guide id="3" orient="horz" pos="3976" userDrawn="1">
          <p15:clr>
            <a:srgbClr val="A4A3A4"/>
          </p15:clr>
        </p15:guide>
        <p15:guide id="4" orient="horz" pos="952" userDrawn="1">
          <p15:clr>
            <a:srgbClr val="A4A3A4"/>
          </p15:clr>
        </p15:guide>
        <p15:guide id="5" pos="348" userDrawn="1">
          <p15:clr>
            <a:srgbClr val="A4A3A4"/>
          </p15:clr>
        </p15:guide>
        <p15:guide id="6" pos="733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90" autoAdjust="0"/>
    <p:restoredTop sz="95400" autoAdjust="0"/>
  </p:normalViewPr>
  <p:slideViewPr>
    <p:cSldViewPr snapToObjects="1">
      <p:cViewPr varScale="1">
        <p:scale>
          <a:sx n="107" d="100"/>
          <a:sy n="107" d="100"/>
        </p:scale>
        <p:origin x="726" y="108"/>
      </p:cViewPr>
      <p:guideLst>
        <p:guide orient="horz" pos="776"/>
        <p:guide orient="horz" pos="104"/>
        <p:guide orient="horz" pos="3976"/>
        <p:guide orient="horz" pos="952"/>
        <p:guide pos="348"/>
        <p:guide pos="733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Objects="1">
      <p:cViewPr varScale="1">
        <p:scale>
          <a:sx n="89" d="100"/>
          <a:sy n="89" d="100"/>
        </p:scale>
        <p:origin x="381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charts/_rels/chart1.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5032384813284481"/>
          <c:y val="0.33446219216796719"/>
          <c:w val="0.54195285985291441"/>
          <c:h val="0.68507173532903853"/>
        </c:manualLayout>
      </c:layout>
      <c:radarChart>
        <c:radarStyle val="marker"/>
        <c:varyColors val="0"/>
        <c:ser>
          <c:idx val="0"/>
          <c:order val="0"/>
          <c:tx>
            <c:strRef>
              <c:f>Sheet1!$C$4</c:f>
              <c:strCache>
                <c:ptCount val="1"/>
                <c:pt idx="0">
                  <c:v>Current Ability</c:v>
                </c:pt>
              </c:strCache>
            </c:strRef>
          </c:tx>
          <c:spPr>
            <a:ln w="15875" cap="rnd">
              <a:solidFill>
                <a:schemeClr val="accent1"/>
              </a:solidFill>
              <a:round/>
            </a:ln>
            <a:effectLst/>
          </c:spPr>
          <c:marker>
            <c:symbol val="circle"/>
            <c:size val="4"/>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cat>
            <c:strRef>
              <c:f>Sheet1!$B$5:$B$9</c:f>
              <c:strCache>
                <c:ptCount val="5"/>
                <c:pt idx="0">
                  <c:v>Dynamicity</c:v>
                </c:pt>
                <c:pt idx="1">
                  <c:v>Proactivity</c:v>
                </c:pt>
                <c:pt idx="2">
                  <c:v>Data</c:v>
                </c:pt>
                <c:pt idx="3">
                  <c:v>Randomness</c:v>
                </c:pt>
                <c:pt idx="4">
                  <c:v>Automation</c:v>
                </c:pt>
              </c:strCache>
            </c:strRef>
          </c:cat>
          <c:val>
            <c:numRef>
              <c:f>Sheet1!$C$5:$C$9</c:f>
              <c:numCache>
                <c:formatCode>General</c:formatCode>
                <c:ptCount val="5"/>
                <c:pt idx="0">
                  <c:v>0.4</c:v>
                </c:pt>
                <c:pt idx="1">
                  <c:v>0.42</c:v>
                </c:pt>
                <c:pt idx="2">
                  <c:v>0.45</c:v>
                </c:pt>
                <c:pt idx="3">
                  <c:v>0.5</c:v>
                </c:pt>
                <c:pt idx="4">
                  <c:v>0.37</c:v>
                </c:pt>
              </c:numCache>
            </c:numRef>
          </c:val>
          <c:extLst xmlns:c16r2="http://schemas.microsoft.com/office/drawing/2015/06/chart">
            <c:ext xmlns:c16="http://schemas.microsoft.com/office/drawing/2014/chart" uri="{C3380CC4-5D6E-409C-BE32-E72D297353CC}">
              <c16:uniqueId val="{00000000-3F41-EF47-AD1A-203888112D32}"/>
            </c:ext>
          </c:extLst>
        </c:ser>
        <c:ser>
          <c:idx val="1"/>
          <c:order val="1"/>
          <c:tx>
            <c:strRef>
              <c:f>Sheet1!$D$4</c:f>
              <c:strCache>
                <c:ptCount val="1"/>
                <c:pt idx="0">
                  <c:v>Future Demand</c:v>
                </c:pt>
              </c:strCache>
            </c:strRef>
          </c:tx>
          <c:spPr>
            <a:ln w="15875" cap="rnd">
              <a:solidFill>
                <a:schemeClr val="accent2"/>
              </a:solidFill>
              <a:round/>
            </a:ln>
            <a:effectLst/>
          </c:spPr>
          <c:marker>
            <c:symbol val="circle"/>
            <c:size val="4"/>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9525" cap="flat" cmpd="sng" algn="ctr">
                <a:solidFill>
                  <a:schemeClr val="accent2">
                    <a:shade val="95000"/>
                  </a:schemeClr>
                </a:solidFill>
                <a:round/>
              </a:ln>
              <a:effectLst/>
            </c:spPr>
          </c:marker>
          <c:cat>
            <c:strRef>
              <c:f>Sheet1!$B$5:$B$9</c:f>
              <c:strCache>
                <c:ptCount val="5"/>
                <c:pt idx="0">
                  <c:v>Dynamicity</c:v>
                </c:pt>
                <c:pt idx="1">
                  <c:v>Proactivity</c:v>
                </c:pt>
                <c:pt idx="2">
                  <c:v>Data</c:v>
                </c:pt>
                <c:pt idx="3">
                  <c:v>Randomness</c:v>
                </c:pt>
                <c:pt idx="4">
                  <c:v>Automation</c:v>
                </c:pt>
              </c:strCache>
            </c:strRef>
          </c:cat>
          <c:val>
            <c:numRef>
              <c:f>Sheet1!$D$5:$D$9</c:f>
              <c:numCache>
                <c:formatCode>General</c:formatCode>
                <c:ptCount val="5"/>
                <c:pt idx="0">
                  <c:v>1</c:v>
                </c:pt>
                <c:pt idx="1">
                  <c:v>1</c:v>
                </c:pt>
                <c:pt idx="2">
                  <c:v>1</c:v>
                </c:pt>
                <c:pt idx="3">
                  <c:v>1</c:v>
                </c:pt>
                <c:pt idx="4">
                  <c:v>1</c:v>
                </c:pt>
              </c:numCache>
            </c:numRef>
          </c:val>
          <c:extLst xmlns:c16r2="http://schemas.microsoft.com/office/drawing/2015/06/chart">
            <c:ext xmlns:c16="http://schemas.microsoft.com/office/drawing/2014/chart" uri="{C3380CC4-5D6E-409C-BE32-E72D297353CC}">
              <c16:uniqueId val="{00000001-3F41-EF47-AD1A-203888112D32}"/>
            </c:ext>
          </c:extLst>
        </c:ser>
        <c:dLbls>
          <c:showLegendKey val="0"/>
          <c:showVal val="0"/>
          <c:showCatName val="0"/>
          <c:showSerName val="0"/>
          <c:showPercent val="0"/>
          <c:showBubbleSize val="0"/>
        </c:dLbls>
        <c:axId val="-791100928"/>
        <c:axId val="-791097120"/>
      </c:radarChart>
      <c:catAx>
        <c:axId val="-791100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50000"/>
                    <a:lumOff val="50000"/>
                  </a:schemeClr>
                </a:solidFill>
                <a:latin typeface="+mn-lt"/>
                <a:ea typeface="+mn-ea"/>
                <a:cs typeface="+mn-cs"/>
              </a:defRPr>
            </a:pPr>
            <a:endParaRPr lang="en-US"/>
          </a:p>
        </c:txPr>
        <c:crossAx val="-791097120"/>
        <c:crosses val="autoZero"/>
        <c:auto val="1"/>
        <c:lblAlgn val="ctr"/>
        <c:lblOffset val="100"/>
        <c:noMultiLvlLbl val="0"/>
      </c:catAx>
      <c:valAx>
        <c:axId val="-791097120"/>
        <c:scaling>
          <c:orientation val="minMax"/>
          <c:max val="1.3"/>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91100928"/>
        <c:crosses val="autoZero"/>
        <c:crossBetween val="between"/>
      </c:valAx>
      <c:spPr>
        <a:noFill/>
        <a:ln>
          <a:noFill/>
        </a:ln>
        <a:effectLst/>
      </c:spPr>
    </c:plotArea>
    <c:legend>
      <c:legendPos val="t"/>
      <c:layout>
        <c:manualLayout>
          <c:xMode val="edge"/>
          <c:yMode val="edge"/>
          <c:x val="0"/>
          <c:y val="1.2167964263996101E-2"/>
          <c:w val="0.70961004131909244"/>
          <c:h val="7.64921931295756E-2"/>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50000"/>
                  <a:lumOff val="50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400" b="1"/>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E37AC6-CD63-43A6-A8AF-DA6897023C72}" type="datetimeFigureOut">
              <a:rPr lang="zh-CN" altLang="en-US" smtClean="0"/>
              <a:t>2018/3/27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91B85BE-7573-414C-BEC9-C51CBD1DD4A9}" type="slidenum">
              <a:rPr lang="zh-CN" altLang="en-US" smtClean="0"/>
              <a:t>‹#›</a:t>
            </a:fld>
            <a:endParaRPr lang="zh-CN" altLang="en-US"/>
          </a:p>
        </p:txBody>
      </p:sp>
    </p:spTree>
    <p:extLst>
      <p:ext uri="{BB962C8B-B14F-4D97-AF65-F5344CB8AC3E}">
        <p14:creationId xmlns:p14="http://schemas.microsoft.com/office/powerpoint/2010/main" val="23668037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D0036B-1CF2-4B6C-BA5A-C57B7D55AACA}" type="datetimeFigureOut">
              <a:rPr lang="zh-CN" altLang="en-US" smtClean="0"/>
              <a:t>2018/3/27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618727-7EAF-4321-ADDF-B66A0E85CDE7}" type="slidenum">
              <a:rPr lang="zh-CN" altLang="en-US" smtClean="0"/>
              <a:t>‹#›</a:t>
            </a:fld>
            <a:endParaRPr lang="zh-CN" altLang="en-US"/>
          </a:p>
        </p:txBody>
      </p:sp>
    </p:spTree>
    <p:extLst>
      <p:ext uri="{BB962C8B-B14F-4D97-AF65-F5344CB8AC3E}">
        <p14:creationId xmlns:p14="http://schemas.microsoft.com/office/powerpoint/2010/main" val="1304137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18727-7EAF-4321-ADDF-B66A0E85CDE7}" type="slidenum">
              <a:rPr lang="zh-CN" altLang="en-US" smtClean="0"/>
              <a:t>1</a:t>
            </a:fld>
            <a:endParaRPr lang="zh-CN" altLang="en-US"/>
          </a:p>
        </p:txBody>
      </p:sp>
    </p:spTree>
    <p:extLst>
      <p:ext uri="{BB962C8B-B14F-4D97-AF65-F5344CB8AC3E}">
        <p14:creationId xmlns:p14="http://schemas.microsoft.com/office/powerpoint/2010/main" val="22241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22D16E-F1C3-1C40-BD3E-9E681F48127D}" type="slidenum">
              <a:rPr lang="en-US" smtClean="0"/>
              <a:t>26</a:t>
            </a:fld>
            <a:endParaRPr lang="en-US" dirty="0"/>
          </a:p>
        </p:txBody>
      </p:sp>
    </p:spTree>
    <p:extLst>
      <p:ext uri="{BB962C8B-B14F-4D97-AF65-F5344CB8AC3E}">
        <p14:creationId xmlns:p14="http://schemas.microsoft.com/office/powerpoint/2010/main" val="450088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22D16E-F1C3-1C40-BD3E-9E681F48127D}" type="slidenum">
              <a:rPr lang="en-US" smtClean="0"/>
              <a:t>27</a:t>
            </a:fld>
            <a:endParaRPr lang="en-US" dirty="0"/>
          </a:p>
        </p:txBody>
      </p:sp>
    </p:spTree>
    <p:extLst>
      <p:ext uri="{BB962C8B-B14F-4D97-AF65-F5344CB8AC3E}">
        <p14:creationId xmlns:p14="http://schemas.microsoft.com/office/powerpoint/2010/main" val="3773092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618727-7EAF-4321-ADDF-B66A0E85CDE7}" type="slidenum">
              <a:rPr lang="zh-CN" altLang="en-US" smtClean="0"/>
              <a:t>32</a:t>
            </a:fld>
            <a:endParaRPr lang="zh-CN" altLang="en-US"/>
          </a:p>
        </p:txBody>
      </p:sp>
    </p:spTree>
    <p:extLst>
      <p:ext uri="{BB962C8B-B14F-4D97-AF65-F5344CB8AC3E}">
        <p14:creationId xmlns:p14="http://schemas.microsoft.com/office/powerpoint/2010/main" val="2483137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a:t>1 Reliability of AI in network control:</a:t>
            </a:r>
          </a:p>
          <a:p>
            <a:r>
              <a:rPr lang="en-US" altLang="zh-CN" baseline="0" dirty="0"/>
              <a:t>It is an important issue. Academic and industry research teams are developing solutions – “robust AI”.</a:t>
            </a:r>
          </a:p>
          <a:p>
            <a:r>
              <a:rPr lang="en-US" altLang="zh-CN" baseline="0" dirty="0"/>
              <a:t>We have found sand-box by network modeling is helpful. Human designed regulation rules and thresholds also help.</a:t>
            </a:r>
          </a:p>
          <a:p>
            <a:r>
              <a:rPr lang="en-US" altLang="zh-CN" baseline="0" dirty="0"/>
              <a:t>We believe it will be resolved with the fast development of AI. And only then we can call AI an mature technology in control systems.</a:t>
            </a:r>
          </a:p>
          <a:p>
            <a:endParaRPr lang="en-US" altLang="zh-CN" baseline="0" dirty="0"/>
          </a:p>
          <a:p>
            <a:r>
              <a:rPr lang="en-US" altLang="zh-CN" dirty="0"/>
              <a:t>2 Scalability</a:t>
            </a:r>
            <a:r>
              <a:rPr lang="en-US" altLang="zh-CN" baseline="0" dirty="0"/>
              <a:t> of Reinforcement Learning:</a:t>
            </a:r>
          </a:p>
          <a:p>
            <a:r>
              <a:rPr lang="en-US" altLang="zh-CN" baseline="0" dirty="0"/>
              <a:t>It is an open issue. We have tested RL algorithms in small scale simulation and test-bed. We are expecting cooperation on larger testing networks.</a:t>
            </a:r>
          </a:p>
          <a:p>
            <a:r>
              <a:rPr lang="en-US" altLang="zh-CN" baseline="0" dirty="0"/>
              <a:t>We will try hierarchical RL in large and complex environment.(Such as “options” by Rich Sutton, hierarchical RL by </a:t>
            </a:r>
            <a:r>
              <a:rPr lang="en-US" altLang="zh-CN" dirty="0"/>
              <a:t>Joshua </a:t>
            </a:r>
            <a:r>
              <a:rPr lang="en-US" altLang="zh-CN" dirty="0" err="1"/>
              <a:t>Tenenbaum</a:t>
            </a:r>
            <a:r>
              <a:rPr lang="en-US" altLang="zh-CN" baseline="0" dirty="0"/>
              <a:t>.) And model-based RL with inference ability can improve RL’s efficiency of exploration in huge space. Both of them can help us to improve </a:t>
            </a:r>
            <a:r>
              <a:rPr lang="en-US" altLang="zh-CN" dirty="0"/>
              <a:t>scalability</a:t>
            </a:r>
            <a:r>
              <a:rPr lang="en-US" altLang="zh-CN" baseline="0" dirty="0"/>
              <a:t>. </a:t>
            </a:r>
          </a:p>
          <a:p>
            <a:endParaRPr lang="en-US" altLang="zh-CN" baseline="0" dirty="0"/>
          </a:p>
          <a:p>
            <a:r>
              <a:rPr lang="en-US" altLang="zh-CN" baseline="0" dirty="0"/>
              <a:t>3 Data sources:</a:t>
            </a:r>
          </a:p>
          <a:p>
            <a:r>
              <a:rPr lang="en-US" altLang="zh-CN" baseline="0" dirty="0"/>
              <a:t>AI is a technology based on huge data. Networks are in rich of temporal sequential data. Every node, processor, interface, queue produce data in every millisecond. They are valuable resources to be utilized by AI algorithms.</a:t>
            </a:r>
          </a:p>
          <a:p>
            <a:r>
              <a:rPr lang="en-US" altLang="zh-CN" dirty="0"/>
              <a:t>(Huawei doesn’t own those data. Telecoms</a:t>
            </a:r>
            <a:r>
              <a:rPr lang="en-US" altLang="zh-CN" baseline="0" dirty="0"/>
              <a:t> and network owners own them. We are expecting cooperation with users to utilize those data under proper privacy and security policies. )</a:t>
            </a:r>
          </a:p>
          <a:p>
            <a:endParaRPr lang="en-US" altLang="zh-CN" baseline="0" dirty="0"/>
          </a:p>
          <a:p>
            <a:r>
              <a:rPr lang="en-US" altLang="zh-CN" baseline="0" dirty="0"/>
              <a:t>4 Relationship to …</a:t>
            </a:r>
          </a:p>
          <a:p>
            <a:r>
              <a:rPr lang="en-US" altLang="zh-CN" baseline="0" dirty="0"/>
              <a:t>Intent-Based-Networks: It concerns more about how to transfer service requirements into network instructions automatically. We are focusing on automatic optimization of network status with help from AI technology.</a:t>
            </a:r>
          </a:p>
          <a:p>
            <a:r>
              <a:rPr lang="en-US" altLang="zh-CN" baseline="0" dirty="0"/>
              <a:t>Self-driving-networks: It seems we have similar interests. But we have very limited information from public sources about Self-driving-networks. </a:t>
            </a:r>
          </a:p>
          <a:p>
            <a:r>
              <a:rPr lang="en-US" altLang="zh-CN" baseline="0" dirty="0"/>
              <a:t>Huawei Intent-Driven-Networks: NII is a research project parallel to Intent-Driven-Networks. Intent-Driven-Networks is Huawei commercial solution with mature designs. We are exploring the potentials of AI in networks in long term. We will transfer mature solutions to Intent-Driven-Networks for commercial application.</a:t>
            </a:r>
          </a:p>
          <a:p>
            <a:endParaRPr lang="zh-CN" altLang="en-US" dirty="0"/>
          </a:p>
        </p:txBody>
      </p:sp>
      <p:sp>
        <p:nvSpPr>
          <p:cNvPr id="4" name="灯片编号占位符 3"/>
          <p:cNvSpPr>
            <a:spLocks noGrp="1"/>
          </p:cNvSpPr>
          <p:nvPr>
            <p:ph type="sldNum" sz="quarter" idx="10"/>
          </p:nvPr>
        </p:nvSpPr>
        <p:spPr/>
        <p:txBody>
          <a:bodyPr/>
          <a:lstStyle/>
          <a:p>
            <a:fld id="{38618727-7EAF-4321-ADDF-B66A0E85CDE7}" type="slidenum">
              <a:rPr lang="zh-CN" altLang="en-US" smtClean="0"/>
              <a:t>34</a:t>
            </a:fld>
            <a:endParaRPr lang="zh-CN" altLang="en-US"/>
          </a:p>
        </p:txBody>
      </p:sp>
    </p:spTree>
    <p:extLst>
      <p:ext uri="{BB962C8B-B14F-4D97-AF65-F5344CB8AC3E}">
        <p14:creationId xmlns:p14="http://schemas.microsoft.com/office/powerpoint/2010/main" val="980408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618727-7EAF-4321-ADDF-B66A0E85CDE7}" type="slidenum">
              <a:rPr lang="zh-CN" altLang="en-US" smtClean="0"/>
              <a:t>5</a:t>
            </a:fld>
            <a:endParaRPr lang="zh-CN" altLang="en-US"/>
          </a:p>
        </p:txBody>
      </p:sp>
    </p:spTree>
    <p:extLst>
      <p:ext uri="{BB962C8B-B14F-4D97-AF65-F5344CB8AC3E}">
        <p14:creationId xmlns:p14="http://schemas.microsoft.com/office/powerpoint/2010/main" val="2462685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18727-7EAF-4321-ADDF-B66A0E85CDE7}" type="slidenum">
              <a:rPr lang="zh-CN" altLang="en-US" smtClean="0"/>
              <a:t>6</a:t>
            </a:fld>
            <a:endParaRPr lang="zh-CN" altLang="en-US"/>
          </a:p>
        </p:txBody>
      </p:sp>
    </p:spTree>
    <p:extLst>
      <p:ext uri="{BB962C8B-B14F-4D97-AF65-F5344CB8AC3E}">
        <p14:creationId xmlns:p14="http://schemas.microsoft.com/office/powerpoint/2010/main" val="3227252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8618727-7EAF-4321-ADDF-B66A0E85CDE7}" type="slidenum">
              <a:rPr lang="zh-CN" altLang="en-US" smtClean="0"/>
              <a:t>9</a:t>
            </a:fld>
            <a:endParaRPr lang="zh-CN" altLang="en-US"/>
          </a:p>
        </p:txBody>
      </p:sp>
    </p:spTree>
    <p:extLst>
      <p:ext uri="{BB962C8B-B14F-4D97-AF65-F5344CB8AC3E}">
        <p14:creationId xmlns:p14="http://schemas.microsoft.com/office/powerpoint/2010/main" val="3916423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0D33458-7A0B-45A8-B339-A1F062082EA0}" type="slidenum">
              <a:rPr lang="zh-CN" altLang="en-US" smtClean="0"/>
              <a:pPr/>
              <a:t>15</a:t>
            </a:fld>
            <a:endParaRPr lang="zh-CN" altLang="en-US"/>
          </a:p>
        </p:txBody>
      </p:sp>
    </p:spTree>
    <p:extLst>
      <p:ext uri="{BB962C8B-B14F-4D97-AF65-F5344CB8AC3E}">
        <p14:creationId xmlns:p14="http://schemas.microsoft.com/office/powerpoint/2010/main" val="2494162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22D16E-F1C3-1C40-BD3E-9E681F48127D}" type="slidenum">
              <a:rPr lang="en-US" smtClean="0"/>
              <a:t>20</a:t>
            </a:fld>
            <a:endParaRPr lang="en-US" dirty="0"/>
          </a:p>
        </p:txBody>
      </p:sp>
    </p:spTree>
    <p:extLst>
      <p:ext uri="{BB962C8B-B14F-4D97-AF65-F5344CB8AC3E}">
        <p14:creationId xmlns:p14="http://schemas.microsoft.com/office/powerpoint/2010/main" val="3927458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22D16E-F1C3-1C40-BD3E-9E681F48127D}" type="slidenum">
              <a:rPr lang="en-US" smtClean="0"/>
              <a:t>22</a:t>
            </a:fld>
            <a:endParaRPr lang="en-US" dirty="0"/>
          </a:p>
        </p:txBody>
      </p:sp>
    </p:spTree>
    <p:extLst>
      <p:ext uri="{BB962C8B-B14F-4D97-AF65-F5344CB8AC3E}">
        <p14:creationId xmlns:p14="http://schemas.microsoft.com/office/powerpoint/2010/main" val="2791125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22D16E-F1C3-1C40-BD3E-9E681F48127D}" type="slidenum">
              <a:rPr lang="en-US" smtClean="0"/>
              <a:t>24</a:t>
            </a:fld>
            <a:endParaRPr lang="en-US" dirty="0"/>
          </a:p>
        </p:txBody>
      </p:sp>
    </p:spTree>
    <p:extLst>
      <p:ext uri="{BB962C8B-B14F-4D97-AF65-F5344CB8AC3E}">
        <p14:creationId xmlns:p14="http://schemas.microsoft.com/office/powerpoint/2010/main" val="37021501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22D16E-F1C3-1C40-BD3E-9E681F48127D}" type="slidenum">
              <a:rPr lang="en-US" smtClean="0"/>
              <a:t>25</a:t>
            </a:fld>
            <a:endParaRPr lang="en-US" dirty="0"/>
          </a:p>
        </p:txBody>
      </p:sp>
    </p:spTree>
    <p:extLst>
      <p:ext uri="{BB962C8B-B14F-4D97-AF65-F5344CB8AC3E}">
        <p14:creationId xmlns:p14="http://schemas.microsoft.com/office/powerpoint/2010/main" val="1044016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007797" y="1806326"/>
            <a:ext cx="7490717" cy="1325620"/>
          </a:xfrm>
        </p:spPr>
        <p:txBody>
          <a:bodyPr/>
          <a:lstStyle>
            <a:lvl1pPr>
              <a:defRPr sz="4000">
                <a:solidFill>
                  <a:schemeClr val="tx1">
                    <a:lumMod val="95000"/>
                    <a:lumOff val="5000"/>
                  </a:schemeClr>
                </a:solidFill>
                <a:latin typeface="+mj-lt"/>
                <a:ea typeface="+mj-ea"/>
                <a:cs typeface="Arial" panose="020B0604020202020204" pitchFamily="34" charset="0"/>
              </a:defRPr>
            </a:lvl1pPr>
          </a:lstStyle>
          <a:p>
            <a:r>
              <a:rPr lang="en-US" altLang="zh-CN" dirty="0"/>
              <a:t>Headline in Arial Regular 40 point</a:t>
            </a:r>
            <a:endParaRPr lang="zh-CN" altLang="en-US" dirty="0"/>
          </a:p>
        </p:txBody>
      </p:sp>
      <p:sp>
        <p:nvSpPr>
          <p:cNvPr id="8" name="副标题 2"/>
          <p:cNvSpPr>
            <a:spLocks noGrp="1"/>
          </p:cNvSpPr>
          <p:nvPr>
            <p:ph type="subTitle" idx="11" hasCustomPrompt="1"/>
          </p:nvPr>
        </p:nvSpPr>
        <p:spPr>
          <a:xfrm>
            <a:off x="1007796" y="3069350"/>
            <a:ext cx="4153688" cy="461665"/>
          </a:xfrm>
          <a:prstGeom prst="rect">
            <a:avLst/>
          </a:prstGeom>
        </p:spPr>
        <p:txBody>
          <a:bodyPr/>
          <a:lstStyle>
            <a:lvl1pPr marL="342969" marR="0" indent="-342969" algn="l" defTabSz="914400" rtl="0" eaLnBrk="1" fontAlgn="base" latinLnBrk="0" hangingPunct="1">
              <a:lnSpc>
                <a:spcPct val="100000"/>
              </a:lnSpc>
              <a:spcBef>
                <a:spcPct val="20000"/>
              </a:spcBef>
              <a:spcAft>
                <a:spcPct val="0"/>
              </a:spcAft>
              <a:buClr>
                <a:srgbClr val="990000"/>
              </a:buClr>
              <a:buSzTx/>
              <a:buFontTx/>
              <a:buNone/>
              <a:tabLst/>
              <a:defRPr>
                <a:solidFill>
                  <a:schemeClr val="tx1">
                    <a:lumMod val="95000"/>
                    <a:lumOff val="5000"/>
                  </a:schemeClr>
                </a:solidFill>
                <a:latin typeface="+mj-lt"/>
              </a:defRPr>
            </a:lvl1pPr>
            <a:lvl2pPr marL="457291" indent="0" algn="ctr">
              <a:buNone/>
              <a:defRPr>
                <a:solidFill>
                  <a:schemeClr val="tx1">
                    <a:tint val="75000"/>
                  </a:schemeClr>
                </a:solidFill>
              </a:defRPr>
            </a:lvl2pPr>
            <a:lvl3pPr marL="914583" indent="0" algn="ctr">
              <a:buNone/>
              <a:defRPr>
                <a:solidFill>
                  <a:schemeClr val="tx1">
                    <a:tint val="75000"/>
                  </a:schemeClr>
                </a:solidFill>
              </a:defRPr>
            </a:lvl3pPr>
            <a:lvl4pPr marL="1371874" indent="0" algn="ctr">
              <a:buNone/>
              <a:defRPr>
                <a:solidFill>
                  <a:schemeClr val="tx1">
                    <a:tint val="75000"/>
                  </a:schemeClr>
                </a:solidFill>
              </a:defRPr>
            </a:lvl4pPr>
            <a:lvl5pPr marL="1829166" indent="0" algn="ctr">
              <a:buNone/>
              <a:defRPr>
                <a:solidFill>
                  <a:schemeClr val="tx1">
                    <a:tint val="75000"/>
                  </a:schemeClr>
                </a:solidFill>
              </a:defRPr>
            </a:lvl5pPr>
            <a:lvl6pPr marL="2286457" indent="0" algn="ctr">
              <a:buNone/>
              <a:defRPr>
                <a:solidFill>
                  <a:schemeClr val="tx1">
                    <a:tint val="75000"/>
                  </a:schemeClr>
                </a:solidFill>
              </a:defRPr>
            </a:lvl6pPr>
            <a:lvl7pPr marL="2743749" indent="0" algn="ctr">
              <a:buNone/>
              <a:defRPr>
                <a:solidFill>
                  <a:schemeClr val="tx1">
                    <a:tint val="75000"/>
                  </a:schemeClr>
                </a:solidFill>
              </a:defRPr>
            </a:lvl7pPr>
            <a:lvl8pPr marL="3201040" indent="0" algn="ctr">
              <a:buNone/>
              <a:defRPr>
                <a:solidFill>
                  <a:schemeClr val="tx1">
                    <a:tint val="75000"/>
                  </a:schemeClr>
                </a:solidFill>
              </a:defRPr>
            </a:lvl8pPr>
            <a:lvl9pPr marL="3658332" indent="0" algn="ctr">
              <a:buNone/>
              <a:defRPr>
                <a:solidFill>
                  <a:schemeClr val="tx1">
                    <a:tint val="75000"/>
                  </a:schemeClr>
                </a:solidFill>
              </a:defRPr>
            </a:lvl9pPr>
          </a:lstStyle>
          <a:p>
            <a:pPr marL="342969" marR="0" lvl="0" indent="-342969" algn="l" defTabSz="914400" rtl="0" eaLnBrk="1" fontAlgn="base" latinLnBrk="0" hangingPunct="1">
              <a:lnSpc>
                <a:spcPct val="100000"/>
              </a:lnSpc>
              <a:spcBef>
                <a:spcPct val="20000"/>
              </a:spcBef>
              <a:spcAft>
                <a:spcPct val="0"/>
              </a:spcAft>
              <a:buClr>
                <a:srgbClr val="990000"/>
              </a:buClr>
              <a:buSzTx/>
              <a:buFontTx/>
              <a:buNone/>
              <a:tabLst/>
              <a:defRPr/>
            </a:pPr>
            <a:r>
              <a:rPr lang="en-US" altLang="zh-CN" dirty="0"/>
              <a:t>Department name</a:t>
            </a:r>
            <a:endParaRPr lang="zh-CN" altLang="en-US" dirty="0"/>
          </a:p>
        </p:txBody>
      </p:sp>
    </p:spTree>
    <p:extLst>
      <p:ext uri="{BB962C8B-B14F-4D97-AF65-F5344CB8AC3E}">
        <p14:creationId xmlns:p14="http://schemas.microsoft.com/office/powerpoint/2010/main" val="3868348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p:cNvSpPr>
            <a:spLocks noGrp="1"/>
          </p:cNvSpPr>
          <p:nvPr>
            <p:ph type="ctrTitle" hasCustomPrompt="1"/>
          </p:nvPr>
        </p:nvSpPr>
        <p:spPr>
          <a:xfrm>
            <a:off x="913011" y="1154755"/>
            <a:ext cx="9993315" cy="779055"/>
          </a:xfrm>
        </p:spPr>
        <p:txBody>
          <a:bodyPr>
            <a:normAutofit/>
          </a:bodyPr>
          <a:lstStyle>
            <a:lvl1pPr marL="0" marR="0" indent="0" algn="l" defTabSz="1219444" rtl="0" eaLnBrk="1" fontAlgn="auto" latinLnBrk="0" hangingPunct="1">
              <a:lnSpc>
                <a:spcPct val="100000"/>
              </a:lnSpc>
              <a:spcBef>
                <a:spcPct val="0"/>
              </a:spcBef>
              <a:spcAft>
                <a:spcPts val="0"/>
              </a:spcAft>
              <a:buClrTx/>
              <a:buSzTx/>
              <a:buFontTx/>
              <a:buNone/>
              <a:tabLst/>
              <a:defRPr sz="3600" b="0" baseline="0">
                <a:solidFill>
                  <a:schemeClr val="tx1">
                    <a:lumMod val="65000"/>
                    <a:lumOff val="35000"/>
                  </a:schemeClr>
                </a:solidFill>
                <a:latin typeface="+mj-lt"/>
              </a:defRPr>
            </a:lvl1pPr>
          </a:lstStyle>
          <a:p>
            <a:r>
              <a:rPr lang="en-US" altLang="zh-CN" dirty="0"/>
              <a:t>Slide Title</a:t>
            </a:r>
          </a:p>
        </p:txBody>
      </p:sp>
      <p:sp>
        <p:nvSpPr>
          <p:cNvPr id="5" name="副标题 2"/>
          <p:cNvSpPr>
            <a:spLocks noGrp="1"/>
          </p:cNvSpPr>
          <p:nvPr>
            <p:ph type="subTitle" idx="1" hasCustomPrompt="1"/>
          </p:nvPr>
        </p:nvSpPr>
        <p:spPr>
          <a:xfrm>
            <a:off x="913011" y="2133650"/>
            <a:ext cx="9993315" cy="4097591"/>
          </a:xfrm>
        </p:spPr>
        <p:txBody>
          <a:bodyPr>
            <a:normAutofit/>
          </a:bodyPr>
          <a:lstStyle>
            <a:lvl1pPr marL="0" marR="0" indent="0" algn="l" defTabSz="1219444"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latin typeface="+mn-lt"/>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en-US" altLang="zh-CN" dirty="0"/>
              <a:t>Headline in Arial Regular 24 - 32 point</a:t>
            </a:r>
          </a:p>
        </p:txBody>
      </p:sp>
    </p:spTree>
    <p:extLst>
      <p:ext uri="{BB962C8B-B14F-4D97-AF65-F5344CB8AC3E}">
        <p14:creationId xmlns:p14="http://schemas.microsoft.com/office/powerpoint/2010/main" val="1529129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098CFA8-40D4-D44D-A04B-26D67CBC06B9}" type="datetimeFigureOut">
              <a:rPr lang="en-US" smtClean="0"/>
              <a:t>03/27/18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80EEE97-4FC4-7E4C-92D1-1534008B6E54}" type="slidenum">
              <a:rPr lang="en-US" smtClean="0"/>
              <a:t>‹#›</a:t>
            </a:fld>
            <a:endParaRPr lang="en-US" dirty="0"/>
          </a:p>
        </p:txBody>
      </p:sp>
    </p:spTree>
    <p:extLst>
      <p:ext uri="{BB962C8B-B14F-4D97-AF65-F5344CB8AC3E}">
        <p14:creationId xmlns:p14="http://schemas.microsoft.com/office/powerpoint/2010/main" val="994291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588" y="165139"/>
            <a:ext cx="11160000" cy="888392"/>
          </a:xfrm>
        </p:spPr>
        <p:txBody>
          <a:bodyPr>
            <a:noAutofit/>
          </a:bodyPr>
          <a:lstStyle>
            <a:lvl1pPr marL="0" marR="0" indent="0" algn="l" defTabSz="1219444" rtl="0" eaLnBrk="1" fontAlgn="auto" latinLnBrk="0" hangingPunct="1">
              <a:lnSpc>
                <a:spcPct val="100000"/>
              </a:lnSpc>
              <a:spcBef>
                <a:spcPct val="0"/>
              </a:spcBef>
              <a:spcAft>
                <a:spcPts val="0"/>
              </a:spcAft>
              <a:buClrTx/>
              <a:buSzTx/>
              <a:buFontTx/>
              <a:buNone/>
              <a:tabLst/>
              <a:defRPr sz="3600"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588" y="1269555"/>
            <a:ext cx="11160000" cy="5032758"/>
          </a:xfrm>
        </p:spPr>
        <p:txBody>
          <a:bodyPr>
            <a:normAutofit/>
          </a:bodyPr>
          <a:lstStyle>
            <a:lvl1pPr marL="0" marR="0" indent="0" algn="l" defTabSz="1219444"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en-US" altLang="zh-CN" dirty="0"/>
              <a:t>Copy text in Arial Regular 20 - 32 point </a:t>
            </a:r>
          </a:p>
        </p:txBody>
      </p:sp>
    </p:spTree>
    <p:extLst>
      <p:ext uri="{BB962C8B-B14F-4D97-AF65-F5344CB8AC3E}">
        <p14:creationId xmlns:p14="http://schemas.microsoft.com/office/powerpoint/2010/main" val="1421144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10"/>
          <p:cNvSpPr>
            <a:spLocks noGrp="1" noChangeArrowheads="1"/>
          </p:cNvSpPr>
          <p:nvPr>
            <p:ph type="dt" sz="half" idx="10"/>
          </p:nvPr>
        </p:nvSpPr>
        <p:spPr>
          <a:ln/>
        </p:spPr>
        <p:txBody>
          <a:bodyPr/>
          <a:lstStyle>
            <a:lvl1pPr>
              <a:defRPr/>
            </a:lvl1pPr>
          </a:lstStyle>
          <a:p>
            <a:r>
              <a:rPr lang="de-DE" altLang="zh-CN"/>
              <a:t>Page </a:t>
            </a:r>
            <a:fld id="{EBD02DFE-DC32-4645-A545-01971EC44AB7}" type="slidenum">
              <a:rPr lang="de-DE" altLang="zh-CN"/>
              <a:pPr/>
              <a:t>‹#›</a:t>
            </a:fld>
            <a:endParaRPr lang="en-GB" altLang="zh-CN"/>
          </a:p>
        </p:txBody>
      </p:sp>
    </p:spTree>
    <p:extLst>
      <p:ext uri="{BB962C8B-B14F-4D97-AF65-F5344CB8AC3E}">
        <p14:creationId xmlns:p14="http://schemas.microsoft.com/office/powerpoint/2010/main" val="353334156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098CFA8-40D4-D44D-A04B-26D67CBC06B9}" type="datetimeFigureOut">
              <a:rPr lang="en-US" smtClean="0"/>
              <a:t>03/27/18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80EEE97-4FC4-7E4C-92D1-1534008B6E54}" type="slidenum">
              <a:rPr lang="en-US" smtClean="0"/>
              <a:t>‹#›</a:t>
            </a:fld>
            <a:endParaRPr lang="en-US" dirty="0"/>
          </a:p>
        </p:txBody>
      </p:sp>
    </p:spTree>
    <p:extLst>
      <p:ext uri="{BB962C8B-B14F-4D97-AF65-F5344CB8AC3E}">
        <p14:creationId xmlns:p14="http://schemas.microsoft.com/office/powerpoint/2010/main" val="466520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69183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image" Target="../media/image2.jp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image" Target="../media/image3.jp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87" y="794"/>
            <a:ext cx="12192000" cy="6858000"/>
          </a:xfrm>
          <a:prstGeom prst="rect">
            <a:avLst/>
          </a:prstGeom>
        </p:spPr>
      </p:pic>
      <p:sp>
        <p:nvSpPr>
          <p:cNvPr id="1031" name="Rectangle 2"/>
          <p:cNvSpPr>
            <a:spLocks noGrp="1" noChangeArrowheads="1"/>
          </p:cNvSpPr>
          <p:nvPr>
            <p:ph type="title"/>
          </p:nvPr>
        </p:nvSpPr>
        <p:spPr bwMode="auto">
          <a:xfrm>
            <a:off x="1007797" y="1805533"/>
            <a:ext cx="7250029" cy="1325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6800" rIns="91440" bIns="46800" numCol="1" anchor="ctr" anchorCtr="0" compatLnSpc="1">
            <a:prstTxWarp prst="textNoShape">
              <a:avLst/>
            </a:prstTxWarp>
            <a:spAutoFit/>
          </a:bodyPr>
          <a:lstStyle/>
          <a:p>
            <a:pPr lvl="0"/>
            <a:r>
              <a:rPr lang="en-US" altLang="zh-CN" dirty="0"/>
              <a:t>Headline in Arial Regular 40 point</a:t>
            </a:r>
            <a:endParaRPr lang="zh-CN" altLang="en-US" dirty="0"/>
          </a:p>
        </p:txBody>
      </p:sp>
      <p:sp>
        <p:nvSpPr>
          <p:cNvPr id="1032" name="Rectangle 3"/>
          <p:cNvSpPr>
            <a:spLocks noGrp="1" noChangeArrowheads="1"/>
          </p:cNvSpPr>
          <p:nvPr>
            <p:ph type="body" idx="1"/>
          </p:nvPr>
        </p:nvSpPr>
        <p:spPr bwMode="auto">
          <a:xfrm>
            <a:off x="1007796" y="3069348"/>
            <a:ext cx="458573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spAutoFit/>
          </a:bodyPr>
          <a:lstStyle/>
          <a:p>
            <a:pPr marL="342969" marR="0" lvl="0" indent="-342969" algn="l" defTabSz="914400" rtl="0" eaLnBrk="1" fontAlgn="base" latinLnBrk="0" hangingPunct="1">
              <a:lnSpc>
                <a:spcPct val="100000"/>
              </a:lnSpc>
              <a:spcBef>
                <a:spcPct val="20000"/>
              </a:spcBef>
              <a:spcAft>
                <a:spcPct val="0"/>
              </a:spcAft>
              <a:buClr>
                <a:srgbClr val="990000"/>
              </a:buClr>
              <a:buSzTx/>
              <a:buFontTx/>
              <a:buNone/>
              <a:tabLst/>
              <a:defRPr/>
            </a:pPr>
            <a:r>
              <a:rPr lang="en-US" altLang="zh-CN" dirty="0"/>
              <a:t>Department name</a:t>
            </a:r>
            <a:endParaRPr lang="zh-CN" altLang="en-US" dirty="0"/>
          </a:p>
        </p:txBody>
      </p:sp>
    </p:spTree>
    <p:extLst>
      <p:ext uri="{BB962C8B-B14F-4D97-AF65-F5344CB8AC3E}">
        <p14:creationId xmlns:p14="http://schemas.microsoft.com/office/powerpoint/2010/main" val="606078438"/>
      </p:ext>
    </p:extLst>
  </p:cSld>
  <p:clrMap bg1="lt1" tx1="dk1" bg2="lt2" tx2="dk2" accent1="accent1" accent2="accent2" accent3="accent3" accent4="accent4" accent5="accent5" accent6="accent6" hlink="hlink" folHlink="folHlink"/>
  <p:sldLayoutIdLst>
    <p:sldLayoutId id="2147483673" r:id="rId1"/>
  </p:sldLayoutIdLst>
  <p:transition advClick="0" advTm="8000">
    <p:fade thruBlk="1"/>
  </p:transition>
  <p:txStyles>
    <p:titleStyle>
      <a:lvl1pPr algn="l" rtl="0" eaLnBrk="1" fontAlgn="base" hangingPunct="1">
        <a:spcBef>
          <a:spcPct val="0"/>
        </a:spcBef>
        <a:spcAft>
          <a:spcPct val="0"/>
        </a:spcAft>
        <a:defRPr lang="zh-CN" altLang="en-US" sz="4000" b="0" dirty="0">
          <a:solidFill>
            <a:schemeClr val="tx1">
              <a:lumMod val="95000"/>
              <a:lumOff val="5000"/>
            </a:schemeClr>
          </a:solidFill>
          <a:latin typeface="+mj-lt"/>
          <a:ea typeface="Arial Unicode MS" panose="020B0604020202020204" pitchFamily="34" charset="-122"/>
          <a:cs typeface="Arial" panose="020B0604020202020204" pitchFamily="34" charset="0"/>
        </a:defRPr>
      </a:lvl1pPr>
      <a:lvl2pPr algn="l" rtl="0" eaLnBrk="1" fontAlgn="base" hangingPunct="1">
        <a:spcBef>
          <a:spcPct val="0"/>
        </a:spcBef>
        <a:spcAft>
          <a:spcPct val="0"/>
        </a:spcAft>
        <a:defRPr sz="3201" b="1">
          <a:solidFill>
            <a:schemeClr val="bg1"/>
          </a:solidFill>
          <a:latin typeface="黑体" pitchFamily="49" charset="-122"/>
          <a:ea typeface="黑体" pitchFamily="49" charset="-122"/>
          <a:cs typeface="宋体" charset="-122"/>
        </a:defRPr>
      </a:lvl2pPr>
      <a:lvl3pPr algn="l" rtl="0" eaLnBrk="1" fontAlgn="base" hangingPunct="1">
        <a:spcBef>
          <a:spcPct val="0"/>
        </a:spcBef>
        <a:spcAft>
          <a:spcPct val="0"/>
        </a:spcAft>
        <a:defRPr sz="3201" b="1">
          <a:solidFill>
            <a:schemeClr val="bg1"/>
          </a:solidFill>
          <a:latin typeface="黑体" pitchFamily="49" charset="-122"/>
          <a:ea typeface="黑体" pitchFamily="49" charset="-122"/>
          <a:cs typeface="宋体" charset="-122"/>
        </a:defRPr>
      </a:lvl3pPr>
      <a:lvl4pPr algn="l" rtl="0" eaLnBrk="1" fontAlgn="base" hangingPunct="1">
        <a:spcBef>
          <a:spcPct val="0"/>
        </a:spcBef>
        <a:spcAft>
          <a:spcPct val="0"/>
        </a:spcAft>
        <a:defRPr sz="3201" b="1">
          <a:solidFill>
            <a:schemeClr val="bg1"/>
          </a:solidFill>
          <a:latin typeface="黑体" pitchFamily="49" charset="-122"/>
          <a:ea typeface="黑体" pitchFamily="49" charset="-122"/>
          <a:cs typeface="宋体" charset="-122"/>
        </a:defRPr>
      </a:lvl4pPr>
      <a:lvl5pPr algn="l" rtl="0" eaLnBrk="1" fontAlgn="base" hangingPunct="1">
        <a:spcBef>
          <a:spcPct val="0"/>
        </a:spcBef>
        <a:spcAft>
          <a:spcPct val="0"/>
        </a:spcAft>
        <a:defRPr sz="3201" b="1">
          <a:solidFill>
            <a:schemeClr val="bg1"/>
          </a:solidFill>
          <a:latin typeface="黑体" pitchFamily="49" charset="-122"/>
          <a:ea typeface="黑体" pitchFamily="49" charset="-122"/>
          <a:cs typeface="宋体" charset="-122"/>
        </a:defRPr>
      </a:lvl5pPr>
      <a:lvl6pPr marL="457291" algn="l" rtl="0" eaLnBrk="1" fontAlgn="base" hangingPunct="1">
        <a:spcBef>
          <a:spcPct val="0"/>
        </a:spcBef>
        <a:spcAft>
          <a:spcPct val="0"/>
        </a:spcAft>
        <a:defRPr sz="3201" b="1">
          <a:solidFill>
            <a:srgbClr val="990000"/>
          </a:solidFill>
          <a:latin typeface="FrutigerNext LT Medium" pitchFamily="34" charset="0"/>
          <a:ea typeface="华文细黑" pitchFamily="2" charset="-122"/>
          <a:cs typeface="宋体" charset="-122"/>
        </a:defRPr>
      </a:lvl6pPr>
      <a:lvl7pPr marL="914583" algn="l" rtl="0" eaLnBrk="1" fontAlgn="base" hangingPunct="1">
        <a:spcBef>
          <a:spcPct val="0"/>
        </a:spcBef>
        <a:spcAft>
          <a:spcPct val="0"/>
        </a:spcAft>
        <a:defRPr sz="3201" b="1">
          <a:solidFill>
            <a:srgbClr val="990000"/>
          </a:solidFill>
          <a:latin typeface="FrutigerNext LT Medium" pitchFamily="34" charset="0"/>
          <a:ea typeface="华文细黑" pitchFamily="2" charset="-122"/>
          <a:cs typeface="宋体" charset="-122"/>
        </a:defRPr>
      </a:lvl7pPr>
      <a:lvl8pPr marL="1371874" algn="l" rtl="0" eaLnBrk="1" fontAlgn="base" hangingPunct="1">
        <a:spcBef>
          <a:spcPct val="0"/>
        </a:spcBef>
        <a:spcAft>
          <a:spcPct val="0"/>
        </a:spcAft>
        <a:defRPr sz="3201" b="1">
          <a:solidFill>
            <a:srgbClr val="990000"/>
          </a:solidFill>
          <a:latin typeface="FrutigerNext LT Medium" pitchFamily="34" charset="0"/>
          <a:ea typeface="华文细黑" pitchFamily="2" charset="-122"/>
          <a:cs typeface="宋体" charset="-122"/>
        </a:defRPr>
      </a:lvl8pPr>
      <a:lvl9pPr marL="1829166" algn="l" rtl="0" eaLnBrk="1" fontAlgn="base" hangingPunct="1">
        <a:spcBef>
          <a:spcPct val="0"/>
        </a:spcBef>
        <a:spcAft>
          <a:spcPct val="0"/>
        </a:spcAft>
        <a:defRPr sz="3201" b="1">
          <a:solidFill>
            <a:srgbClr val="990000"/>
          </a:solidFill>
          <a:latin typeface="FrutigerNext LT Medium" pitchFamily="34" charset="0"/>
          <a:ea typeface="华文细黑" pitchFamily="2" charset="-122"/>
          <a:cs typeface="宋体" charset="-122"/>
        </a:defRPr>
      </a:lvl9pPr>
    </p:titleStyle>
    <p:bodyStyle>
      <a:lvl1pPr marL="342969" marR="0" indent="-342969" algn="l" defTabSz="914400" rtl="0" eaLnBrk="1" fontAlgn="base" latinLnBrk="0" hangingPunct="1">
        <a:lnSpc>
          <a:spcPct val="100000"/>
        </a:lnSpc>
        <a:spcBef>
          <a:spcPct val="20000"/>
        </a:spcBef>
        <a:spcAft>
          <a:spcPct val="0"/>
        </a:spcAft>
        <a:buClr>
          <a:srgbClr val="990000"/>
        </a:buClr>
        <a:buSzTx/>
        <a:buFontTx/>
        <a:buNone/>
        <a:tabLst/>
        <a:defRPr sz="2400" b="0">
          <a:solidFill>
            <a:schemeClr val="tx1">
              <a:lumMod val="95000"/>
              <a:lumOff val="5000"/>
            </a:schemeClr>
          </a:solidFill>
          <a:latin typeface="+mj-lt"/>
          <a:ea typeface="+mj-ea"/>
          <a:cs typeface="Arial" panose="020B0604020202020204" pitchFamily="34" charset="0"/>
        </a:defRPr>
      </a:lvl1pPr>
      <a:lvl2pPr marL="743099" indent="-285807" algn="l" rtl="0" eaLnBrk="1" fontAlgn="base" hangingPunct="1">
        <a:spcBef>
          <a:spcPct val="20000"/>
        </a:spcBef>
        <a:spcAft>
          <a:spcPct val="0"/>
        </a:spcAft>
        <a:buFont typeface="Arial" pitchFamily="34" charset="0"/>
        <a:buChar char="›"/>
        <a:defRPr sz="2000">
          <a:solidFill>
            <a:schemeClr val="tx1"/>
          </a:solidFill>
          <a:latin typeface="+mn-lt"/>
          <a:ea typeface="+mn-ea"/>
          <a:cs typeface="+mn-cs"/>
        </a:defRPr>
      </a:lvl2pPr>
      <a:lvl3pPr marL="1143229" indent="-228646"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600520" indent="-228646" algn="l" rtl="0" eaLnBrk="1" fontAlgn="base" hangingPunct="1">
        <a:spcBef>
          <a:spcPct val="20000"/>
        </a:spcBef>
        <a:spcAft>
          <a:spcPct val="0"/>
        </a:spcAft>
        <a:buChar char="–"/>
        <a:defRPr sz="1600">
          <a:solidFill>
            <a:schemeClr val="tx1"/>
          </a:solidFill>
          <a:latin typeface="+mn-lt"/>
          <a:ea typeface="+mn-ea"/>
          <a:cs typeface="+mn-cs"/>
        </a:defRPr>
      </a:lvl4pPr>
      <a:lvl5pPr marL="2057811" indent="-228646" algn="l" rtl="0" eaLnBrk="1" fontAlgn="base" hangingPunct="1">
        <a:spcBef>
          <a:spcPct val="20000"/>
        </a:spcBef>
        <a:spcAft>
          <a:spcPct val="0"/>
        </a:spcAft>
        <a:buFont typeface="Arial" pitchFamily="34" charset="0"/>
        <a:buChar char="~"/>
        <a:defRPr sz="1600">
          <a:solidFill>
            <a:schemeClr val="tx1"/>
          </a:solidFill>
          <a:latin typeface="+mn-lt"/>
          <a:ea typeface="+mn-ea"/>
          <a:cs typeface="+mn-cs"/>
        </a:defRPr>
      </a:lvl5pPr>
      <a:lvl6pPr marL="2515103" indent="-228646"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2394" indent="-228646"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686" indent="-228646"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977" indent="-228646"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583" rtl="0" eaLnBrk="1" latinLnBrk="0" hangingPunct="1">
        <a:defRPr sz="1800" kern="1200">
          <a:solidFill>
            <a:schemeClr val="tx1"/>
          </a:solidFill>
          <a:latin typeface="+mn-lt"/>
          <a:ea typeface="+mn-ea"/>
          <a:cs typeface="+mn-cs"/>
        </a:defRPr>
      </a:lvl1pPr>
      <a:lvl2pPr marL="457291" algn="l" defTabSz="914583" rtl="0" eaLnBrk="1" latinLnBrk="0" hangingPunct="1">
        <a:defRPr sz="1800" kern="1200">
          <a:solidFill>
            <a:schemeClr val="tx1"/>
          </a:solidFill>
          <a:latin typeface="+mn-lt"/>
          <a:ea typeface="+mn-ea"/>
          <a:cs typeface="+mn-cs"/>
        </a:defRPr>
      </a:lvl2pPr>
      <a:lvl3pPr marL="914583" algn="l" defTabSz="914583" rtl="0" eaLnBrk="1" latinLnBrk="0" hangingPunct="1">
        <a:defRPr sz="1800" kern="1200">
          <a:solidFill>
            <a:schemeClr val="tx1"/>
          </a:solidFill>
          <a:latin typeface="+mn-lt"/>
          <a:ea typeface="+mn-ea"/>
          <a:cs typeface="+mn-cs"/>
        </a:defRPr>
      </a:lvl3pPr>
      <a:lvl4pPr marL="1371874" algn="l" defTabSz="914583" rtl="0" eaLnBrk="1" latinLnBrk="0" hangingPunct="1">
        <a:defRPr sz="1800" kern="1200">
          <a:solidFill>
            <a:schemeClr val="tx1"/>
          </a:solidFill>
          <a:latin typeface="+mn-lt"/>
          <a:ea typeface="+mn-ea"/>
          <a:cs typeface="+mn-cs"/>
        </a:defRPr>
      </a:lvl4pPr>
      <a:lvl5pPr marL="1829166" algn="l" defTabSz="914583" rtl="0" eaLnBrk="1" latinLnBrk="0" hangingPunct="1">
        <a:defRPr sz="1800" kern="1200">
          <a:solidFill>
            <a:schemeClr val="tx1"/>
          </a:solidFill>
          <a:latin typeface="+mn-lt"/>
          <a:ea typeface="+mn-ea"/>
          <a:cs typeface="+mn-cs"/>
        </a:defRPr>
      </a:lvl5pPr>
      <a:lvl6pPr marL="2286457" algn="l" defTabSz="914583" rtl="0" eaLnBrk="1" latinLnBrk="0" hangingPunct="1">
        <a:defRPr sz="1800" kern="1200">
          <a:solidFill>
            <a:schemeClr val="tx1"/>
          </a:solidFill>
          <a:latin typeface="+mn-lt"/>
          <a:ea typeface="+mn-ea"/>
          <a:cs typeface="+mn-cs"/>
        </a:defRPr>
      </a:lvl6pPr>
      <a:lvl7pPr marL="2743749" algn="l" defTabSz="914583" rtl="0" eaLnBrk="1" latinLnBrk="0" hangingPunct="1">
        <a:defRPr sz="1800" kern="1200">
          <a:solidFill>
            <a:schemeClr val="tx1"/>
          </a:solidFill>
          <a:latin typeface="+mn-lt"/>
          <a:ea typeface="+mn-ea"/>
          <a:cs typeface="+mn-cs"/>
        </a:defRPr>
      </a:lvl7pPr>
      <a:lvl8pPr marL="3201040" algn="l" defTabSz="914583" rtl="0" eaLnBrk="1" latinLnBrk="0" hangingPunct="1">
        <a:defRPr sz="1800" kern="1200">
          <a:solidFill>
            <a:schemeClr val="tx1"/>
          </a:solidFill>
          <a:latin typeface="+mn-lt"/>
          <a:ea typeface="+mn-ea"/>
          <a:cs typeface="+mn-cs"/>
        </a:defRPr>
      </a:lvl8pPr>
      <a:lvl9pPr marL="3658332" algn="l" defTabSz="91458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87" y="794"/>
            <a:ext cx="12192000" cy="6858000"/>
          </a:xfrm>
          <a:prstGeom prst="rect">
            <a:avLst/>
          </a:prstGeom>
        </p:spPr>
      </p:pic>
      <p:sp>
        <p:nvSpPr>
          <p:cNvPr id="2" name="标题占位符 1"/>
          <p:cNvSpPr>
            <a:spLocks noGrp="1"/>
          </p:cNvSpPr>
          <p:nvPr>
            <p:ph type="title"/>
          </p:nvPr>
        </p:nvSpPr>
        <p:spPr>
          <a:xfrm>
            <a:off x="609759" y="275231"/>
            <a:ext cx="10975658" cy="1143264"/>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759" y="1600572"/>
            <a:ext cx="10975658" cy="4526481"/>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759" y="6357824"/>
            <a:ext cx="2845541" cy="366267"/>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pPr/>
              <a:t>2018/3/27</a:t>
            </a:fld>
            <a:endParaRPr lang="zh-CN" altLang="en-US"/>
          </a:p>
        </p:txBody>
      </p:sp>
      <p:sp>
        <p:nvSpPr>
          <p:cNvPr id="5" name="页脚占位符 4"/>
          <p:cNvSpPr>
            <a:spLocks noGrp="1"/>
          </p:cNvSpPr>
          <p:nvPr>
            <p:ph type="ftr" sz="quarter" idx="3"/>
          </p:nvPr>
        </p:nvSpPr>
        <p:spPr>
          <a:xfrm>
            <a:off x="4166685" y="6357824"/>
            <a:ext cx="3861805" cy="366267"/>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p>
        </p:txBody>
      </p:sp>
      <p:sp>
        <p:nvSpPr>
          <p:cNvPr id="6" name="灯片编号占位符 5"/>
          <p:cNvSpPr>
            <a:spLocks noGrp="1"/>
          </p:cNvSpPr>
          <p:nvPr>
            <p:ph type="sldNum" sz="quarter" idx="4"/>
          </p:nvPr>
        </p:nvSpPr>
        <p:spPr>
          <a:xfrm>
            <a:off x="8739876" y="6357824"/>
            <a:ext cx="2845541" cy="366267"/>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pPr/>
              <a:t>‹#›</a:t>
            </a:fld>
            <a:endParaRPr lang="zh-CN" altLang="en-US"/>
          </a:p>
        </p:txBody>
      </p:sp>
      <p:sp>
        <p:nvSpPr>
          <p:cNvPr id="8" name="Rectangle 86"/>
          <p:cNvSpPr>
            <a:spLocks noChangeArrowheads="1"/>
          </p:cNvSpPr>
          <p:nvPr userDrawn="1"/>
        </p:nvSpPr>
        <p:spPr bwMode="auto">
          <a:xfrm>
            <a:off x="11842256" y="6350438"/>
            <a:ext cx="328279" cy="426162"/>
          </a:xfrm>
          <a:prstGeom prst="rect">
            <a:avLst/>
          </a:prstGeom>
          <a:noFill/>
          <a:ln w="9525">
            <a:noFill/>
            <a:miter lim="800000"/>
            <a:headEnd/>
            <a:tailEnd/>
          </a:ln>
          <a:effectLst/>
        </p:spPr>
        <p:txBody>
          <a:bodyPr lIns="0" tIns="0" rIns="0" bIns="0"/>
          <a:lstStyle/>
          <a:p>
            <a:pPr defTabSz="988112" eaLnBrk="0" hangingPunct="0">
              <a:lnSpc>
                <a:spcPct val="85000"/>
              </a:lnSpc>
              <a:buClrTx/>
              <a:buFontTx/>
              <a:buNone/>
            </a:pPr>
            <a:endParaRPr lang="de-DE" sz="1300" b="0" dirty="0">
              <a:solidFill>
                <a:schemeClr val="tx1"/>
              </a:solidFill>
              <a:latin typeface="FrutigerNext LT Light" pitchFamily="34" charset="0"/>
              <a:ea typeface="MS PGothic" pitchFamily="34" charset="-128"/>
            </a:endParaRPr>
          </a:p>
          <a:p>
            <a:pPr defTabSz="988112" eaLnBrk="0" hangingPunct="0">
              <a:lnSpc>
                <a:spcPct val="85000"/>
              </a:lnSpc>
              <a:buClrTx/>
              <a:buFontTx/>
              <a:buNone/>
            </a:pPr>
            <a:fld id="{E68EC476-442B-4BB7-9603-F1440C241F3D}" type="slidenum">
              <a:rPr lang="de-DE" sz="900" b="0" smtClean="0">
                <a:solidFill>
                  <a:schemeClr val="bg1">
                    <a:lumMod val="50000"/>
                  </a:schemeClr>
                </a:solidFill>
                <a:latin typeface="Arial" panose="020B0604020202020204" pitchFamily="34" charset="0"/>
                <a:ea typeface="MS PGothic" pitchFamily="34" charset="-128"/>
                <a:cs typeface="Arial" panose="020B0604020202020204" pitchFamily="34" charset="0"/>
              </a:rPr>
              <a:pPr defTabSz="988112" eaLnBrk="0" hangingPunct="0">
                <a:lnSpc>
                  <a:spcPct val="85000"/>
                </a:lnSpc>
                <a:buClrTx/>
                <a:buFontTx/>
                <a:buNone/>
              </a:pPr>
              <a:t>‹#›</a:t>
            </a:fld>
            <a:endParaRPr lang="en-GB" sz="900" b="0" dirty="0">
              <a:solidFill>
                <a:schemeClr val="bg1">
                  <a:lumMod val="50000"/>
                </a:schemeClr>
              </a:solidFill>
              <a:latin typeface="Arial" panose="020B0604020202020204" pitchFamily="34" charset="0"/>
              <a:ea typeface="MS PGothic" pitchFamily="34" charset="-128"/>
              <a:cs typeface="Arial" panose="020B0604020202020204" pitchFamily="34" charset="0"/>
            </a:endParaRPr>
          </a:p>
        </p:txBody>
      </p:sp>
    </p:spTree>
    <p:extLst>
      <p:ext uri="{BB962C8B-B14F-4D97-AF65-F5344CB8AC3E}">
        <p14:creationId xmlns:p14="http://schemas.microsoft.com/office/powerpoint/2010/main" val="1096081297"/>
      </p:ext>
    </p:extLst>
  </p:cSld>
  <p:clrMap bg1="lt1" tx1="dk1" bg2="lt2" tx2="dk2" accent1="accent1" accent2="accent2" accent3="accent3" accent4="accent4" accent5="accent5" accent6="accent6" hlink="hlink" folHlink="folHlink"/>
  <p:sldLayoutIdLst>
    <p:sldLayoutId id="2147483669" r:id="rId1"/>
    <p:sldLayoutId id="2147483675" r:id="rId2"/>
  </p:sldLayoutIdLst>
  <p:txStyles>
    <p:titleStyle>
      <a:lvl1pPr algn="ctr" defTabSz="1219444" rtl="0" eaLnBrk="1" latinLnBrk="0" hangingPunct="1">
        <a:spcBef>
          <a:spcPct val="0"/>
        </a:spcBef>
        <a:buNone/>
        <a:defRPr sz="5900" kern="1200">
          <a:solidFill>
            <a:schemeClr val="tx1"/>
          </a:solidFill>
          <a:latin typeface="+mj-lt"/>
          <a:ea typeface="+mj-ea"/>
          <a:cs typeface="+mj-cs"/>
        </a:defRPr>
      </a:lvl1pPr>
    </p:titleStyle>
    <p:bodyStyle>
      <a:lvl1pPr marL="457291" indent="-457291" algn="l" defTabSz="1219444"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798" indent="-381076" algn="l" defTabSz="1219444"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4305" indent="-304861" algn="l" defTabSz="1219444"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4027"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749"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3471"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192"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2914"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2636"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587" y="794"/>
            <a:ext cx="12192000" cy="6858000"/>
          </a:xfrm>
          <a:prstGeom prst="rect">
            <a:avLst/>
          </a:prstGeom>
        </p:spPr>
      </p:pic>
      <p:sp>
        <p:nvSpPr>
          <p:cNvPr id="2" name="标题占位符 1"/>
          <p:cNvSpPr>
            <a:spLocks noGrp="1"/>
          </p:cNvSpPr>
          <p:nvPr>
            <p:ph type="title"/>
          </p:nvPr>
        </p:nvSpPr>
        <p:spPr>
          <a:xfrm>
            <a:off x="609759" y="275231"/>
            <a:ext cx="10975658" cy="1143264"/>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759" y="1600572"/>
            <a:ext cx="10975658" cy="4526481"/>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759" y="6357824"/>
            <a:ext cx="2845541" cy="366267"/>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pPr/>
              <a:t>2018/3/27</a:t>
            </a:fld>
            <a:endParaRPr lang="zh-CN" altLang="en-US"/>
          </a:p>
        </p:txBody>
      </p:sp>
      <p:sp>
        <p:nvSpPr>
          <p:cNvPr id="5" name="页脚占位符 4"/>
          <p:cNvSpPr>
            <a:spLocks noGrp="1"/>
          </p:cNvSpPr>
          <p:nvPr>
            <p:ph type="ftr" sz="quarter" idx="3"/>
          </p:nvPr>
        </p:nvSpPr>
        <p:spPr>
          <a:xfrm>
            <a:off x="4166685" y="6357824"/>
            <a:ext cx="3861805" cy="366267"/>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p>
        </p:txBody>
      </p:sp>
      <p:sp>
        <p:nvSpPr>
          <p:cNvPr id="6" name="灯片编号占位符 5"/>
          <p:cNvSpPr>
            <a:spLocks noGrp="1"/>
          </p:cNvSpPr>
          <p:nvPr>
            <p:ph type="sldNum" sz="quarter" idx="4"/>
          </p:nvPr>
        </p:nvSpPr>
        <p:spPr>
          <a:xfrm>
            <a:off x="8739876" y="6357824"/>
            <a:ext cx="2845541" cy="366267"/>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pPr/>
              <a:t>‹#›</a:t>
            </a:fld>
            <a:endParaRPr lang="zh-CN" altLang="en-US"/>
          </a:p>
        </p:txBody>
      </p:sp>
      <p:sp>
        <p:nvSpPr>
          <p:cNvPr id="10" name="Rectangle 86"/>
          <p:cNvSpPr>
            <a:spLocks noChangeArrowheads="1"/>
          </p:cNvSpPr>
          <p:nvPr userDrawn="1"/>
        </p:nvSpPr>
        <p:spPr bwMode="auto">
          <a:xfrm>
            <a:off x="11842256" y="6350438"/>
            <a:ext cx="328279" cy="426162"/>
          </a:xfrm>
          <a:prstGeom prst="rect">
            <a:avLst/>
          </a:prstGeom>
          <a:noFill/>
          <a:ln w="9525">
            <a:noFill/>
            <a:miter lim="800000"/>
            <a:headEnd/>
            <a:tailEnd/>
          </a:ln>
          <a:effectLst/>
        </p:spPr>
        <p:txBody>
          <a:bodyPr lIns="0" tIns="0" rIns="0" bIns="0"/>
          <a:lstStyle/>
          <a:p>
            <a:pPr defTabSz="988112" eaLnBrk="0" hangingPunct="0">
              <a:lnSpc>
                <a:spcPct val="85000"/>
              </a:lnSpc>
              <a:buClrTx/>
              <a:buFontTx/>
              <a:buNone/>
            </a:pPr>
            <a:endParaRPr lang="de-DE" sz="1300" b="0" dirty="0">
              <a:solidFill>
                <a:schemeClr val="tx1"/>
              </a:solidFill>
              <a:latin typeface="FrutigerNext LT Light" pitchFamily="34" charset="0"/>
              <a:ea typeface="MS PGothic" pitchFamily="34" charset="-128"/>
            </a:endParaRPr>
          </a:p>
          <a:p>
            <a:pPr defTabSz="988112" eaLnBrk="0" hangingPunct="0">
              <a:lnSpc>
                <a:spcPct val="85000"/>
              </a:lnSpc>
              <a:buClrTx/>
              <a:buFontTx/>
              <a:buNone/>
            </a:pPr>
            <a:fld id="{E68EC476-442B-4BB7-9603-F1440C241F3D}" type="slidenum">
              <a:rPr lang="de-DE" sz="900" b="0" smtClean="0">
                <a:solidFill>
                  <a:schemeClr val="bg1">
                    <a:lumMod val="50000"/>
                  </a:schemeClr>
                </a:solidFill>
                <a:latin typeface="Arial" panose="020B0604020202020204" pitchFamily="34" charset="0"/>
                <a:ea typeface="MS PGothic" pitchFamily="34" charset="-128"/>
                <a:cs typeface="Arial" panose="020B0604020202020204" pitchFamily="34" charset="0"/>
              </a:rPr>
              <a:pPr defTabSz="988112" eaLnBrk="0" hangingPunct="0">
                <a:lnSpc>
                  <a:spcPct val="85000"/>
                </a:lnSpc>
                <a:buClrTx/>
                <a:buFontTx/>
                <a:buNone/>
              </a:pPr>
              <a:t>‹#›</a:t>
            </a:fld>
            <a:endParaRPr lang="en-GB" sz="900" b="0" dirty="0">
              <a:solidFill>
                <a:schemeClr val="bg1">
                  <a:lumMod val="50000"/>
                </a:schemeClr>
              </a:solidFill>
              <a:latin typeface="Arial" panose="020B0604020202020204" pitchFamily="34" charset="0"/>
              <a:ea typeface="MS PGothic" pitchFamily="34" charset="-128"/>
              <a:cs typeface="Arial" panose="020B0604020202020204" pitchFamily="34" charset="0"/>
            </a:endParaRPr>
          </a:p>
        </p:txBody>
      </p:sp>
    </p:spTree>
    <p:extLst>
      <p:ext uri="{BB962C8B-B14F-4D97-AF65-F5344CB8AC3E}">
        <p14:creationId xmlns:p14="http://schemas.microsoft.com/office/powerpoint/2010/main" val="2138367102"/>
      </p:ext>
    </p:extLst>
  </p:cSld>
  <p:clrMap bg1="lt1" tx1="dk1" bg2="lt2" tx2="dk2" accent1="accent1" accent2="accent2" accent3="accent3" accent4="accent4" accent5="accent5" accent6="accent6" hlink="hlink" folHlink="folHlink"/>
  <p:sldLayoutIdLst>
    <p:sldLayoutId id="2147483671" r:id="rId1"/>
    <p:sldLayoutId id="2147483674" r:id="rId2"/>
    <p:sldLayoutId id="2147483676" r:id="rId3"/>
  </p:sldLayoutIdLst>
  <p:txStyles>
    <p:titleStyle>
      <a:lvl1pPr algn="ctr" defTabSz="1219444" rtl="0" eaLnBrk="1" latinLnBrk="0" hangingPunct="1">
        <a:spcBef>
          <a:spcPct val="0"/>
        </a:spcBef>
        <a:buNone/>
        <a:defRPr sz="5900" kern="1200">
          <a:solidFill>
            <a:schemeClr val="tx1"/>
          </a:solidFill>
          <a:latin typeface="+mj-lt"/>
          <a:ea typeface="+mj-ea"/>
          <a:cs typeface="+mj-cs"/>
        </a:defRPr>
      </a:lvl1pPr>
    </p:titleStyle>
    <p:bodyStyle>
      <a:lvl1pPr marL="457291" indent="-457291" algn="l" defTabSz="1219444"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798" indent="-381076" algn="l" defTabSz="1219444"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4305" indent="-304861" algn="l" defTabSz="1219444"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4027"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749"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3471"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192"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2914"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2636"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87" y="794"/>
            <a:ext cx="12192000" cy="6858000"/>
          </a:xfrm>
          <a:prstGeom prst="rect">
            <a:avLst/>
          </a:prstGeom>
        </p:spPr>
      </p:pic>
      <p:grpSp>
        <p:nvGrpSpPr>
          <p:cNvPr id="3" name="组合 2"/>
          <p:cNvGrpSpPr/>
          <p:nvPr userDrawn="1"/>
        </p:nvGrpSpPr>
        <p:grpSpPr>
          <a:xfrm>
            <a:off x="737805" y="3518130"/>
            <a:ext cx="4778680" cy="2048106"/>
            <a:chOff x="1896389" y="2298415"/>
            <a:chExt cx="4778680" cy="2048105"/>
          </a:xfrm>
        </p:grpSpPr>
        <p:sp>
          <p:nvSpPr>
            <p:cNvPr id="10" name="TextBox 6"/>
            <p:cNvSpPr txBox="1"/>
            <p:nvPr userDrawn="1"/>
          </p:nvSpPr>
          <p:spPr>
            <a:xfrm>
              <a:off x="2066557" y="3146182"/>
              <a:ext cx="4608512" cy="1200338"/>
            </a:xfrm>
            <a:prstGeom prst="rect">
              <a:avLst/>
            </a:prstGeom>
            <a:noFill/>
          </p:spPr>
          <p:txBody>
            <a:bodyPr wrap="square" lIns="91450" tIns="45725" rIns="91450" bIns="45725">
              <a:spAutoFit/>
            </a:bodyPr>
            <a:lstStyle/>
            <a:p>
              <a:pPr algn="l">
                <a:defRPr/>
              </a:pPr>
              <a:r>
                <a:rPr lang="en-US" altLang="zh-CN" sz="900" b="1" dirty="0">
                  <a:solidFill>
                    <a:schemeClr val="tx1">
                      <a:lumMod val="65000"/>
                      <a:lumOff val="35000"/>
                    </a:schemeClr>
                  </a:solidFill>
                </a:rPr>
                <a:t>Copyright©2016 Huawei Technologies Co., Ltd. All Rights Reserved.</a:t>
              </a:r>
            </a:p>
            <a:p>
              <a:pPr algn="l">
                <a:defRPr/>
              </a:pPr>
              <a:r>
                <a:rPr lang="en-US" altLang="zh-CN" sz="900" dirty="0">
                  <a:solidFill>
                    <a:schemeClr val="tx1">
                      <a:lumMod val="65000"/>
                      <a:lumOff val="35000"/>
                    </a:schemeClr>
                  </a:solidFill>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900" dirty="0">
                <a:solidFill>
                  <a:schemeClr val="tx1">
                    <a:lumMod val="65000"/>
                    <a:lumOff val="35000"/>
                  </a:schemeClr>
                </a:solidFill>
              </a:endParaRPr>
            </a:p>
          </p:txBody>
        </p:sp>
        <p:sp>
          <p:nvSpPr>
            <p:cNvPr id="11" name="TextBox 6"/>
            <p:cNvSpPr txBox="1"/>
            <p:nvPr userDrawn="1"/>
          </p:nvSpPr>
          <p:spPr>
            <a:xfrm>
              <a:off x="1896389" y="2298415"/>
              <a:ext cx="2873864" cy="677119"/>
            </a:xfrm>
            <a:prstGeom prst="rect">
              <a:avLst/>
            </a:prstGeom>
            <a:noFill/>
          </p:spPr>
          <p:txBody>
            <a:bodyPr wrap="square" lIns="91450" tIns="45725" rIns="91450" bIns="45725">
              <a:spAutoFit/>
            </a:bodyPr>
            <a:lstStyle/>
            <a:p>
              <a:pPr algn="ctr">
                <a:defRPr/>
              </a:pPr>
              <a:r>
                <a:rPr lang="en-US" altLang="zh-CN" sz="3800" dirty="0">
                  <a:solidFill>
                    <a:schemeClr val="tx1">
                      <a:lumMod val="65000"/>
                      <a:lumOff val="35000"/>
                    </a:schemeClr>
                  </a:solidFill>
                </a:rPr>
                <a:t>Thank You.</a:t>
              </a:r>
              <a:endParaRPr lang="zh-CN" altLang="zh-CN" sz="3800" dirty="0">
                <a:solidFill>
                  <a:schemeClr val="tx1">
                    <a:lumMod val="65000"/>
                    <a:lumOff val="35000"/>
                  </a:schemeClr>
                </a:solidFill>
              </a:endParaRPr>
            </a:p>
          </p:txBody>
        </p:sp>
      </p:grpSp>
    </p:spTree>
    <p:extLst>
      <p:ext uri="{BB962C8B-B14F-4D97-AF65-F5344CB8AC3E}">
        <p14:creationId xmlns:p14="http://schemas.microsoft.com/office/powerpoint/2010/main" val="329144238"/>
      </p:ext>
    </p:extLst>
  </p:cSld>
  <p:clrMap bg1="lt1" tx1="dk1" bg2="lt2" tx2="dk2" accent1="accent1" accent2="accent2" accent3="accent3" accent4="accent4" accent5="accent5" accent6="accent6" hlink="hlink" folHlink="folHlink"/>
  <p:sldLayoutIdLst>
    <p:sldLayoutId id="2147483667" r:id="rId1"/>
  </p:sldLayoutIdLst>
  <p:txStyles>
    <p:titleStyle>
      <a:lvl1pPr algn="ctr" defTabSz="1219444" rtl="0" eaLnBrk="1" latinLnBrk="0" hangingPunct="1">
        <a:spcBef>
          <a:spcPct val="0"/>
        </a:spcBef>
        <a:buNone/>
        <a:defRPr sz="5900" kern="1200">
          <a:solidFill>
            <a:schemeClr val="tx1"/>
          </a:solidFill>
          <a:latin typeface="+mj-lt"/>
          <a:ea typeface="+mj-ea"/>
          <a:cs typeface="+mj-cs"/>
        </a:defRPr>
      </a:lvl1pPr>
    </p:titleStyle>
    <p:bodyStyle>
      <a:lvl1pPr marL="457291" indent="-457291" algn="l" defTabSz="1219444"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798" indent="-381076" algn="l" defTabSz="1219444"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4305" indent="-304861" algn="l" defTabSz="1219444"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4027"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749"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3471"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192"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2914"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2636"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image" Target="../media/image17.jpeg"/><Relationship Id="rId1" Type="http://schemas.openxmlformats.org/officeDocument/2006/relationships/slideLayout" Target="../slideLayouts/slideLayout4.xml"/><Relationship Id="rId6" Type="http://schemas.openxmlformats.org/officeDocument/2006/relationships/image" Target="../media/image13.emf"/><Relationship Id="rId5" Type="http://schemas.openxmlformats.org/officeDocument/2006/relationships/image" Target="../media/image12.emf"/><Relationship Id="rId10" Type="http://schemas.openxmlformats.org/officeDocument/2006/relationships/image" Target="../media/image23.png"/><Relationship Id="rId4" Type="http://schemas.openxmlformats.org/officeDocument/2006/relationships/image" Target="../media/image19.png"/><Relationship Id="rId9" Type="http://schemas.openxmlformats.org/officeDocument/2006/relationships/image" Target="../media/image22.emf"/></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22.emf"/><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image" Target="../media/image28.png"/><Relationship Id="rId11" Type="http://schemas.openxmlformats.org/officeDocument/2006/relationships/image" Target="../media/image20.png"/><Relationship Id="rId5" Type="http://schemas.openxmlformats.org/officeDocument/2006/relationships/image" Target="../media/image27.png"/><Relationship Id="rId10" Type="http://schemas.openxmlformats.org/officeDocument/2006/relationships/image" Target="../media/image13.emf"/><Relationship Id="rId4" Type="http://schemas.openxmlformats.org/officeDocument/2006/relationships/image" Target="../media/image26.emf"/><Relationship Id="rId9" Type="http://schemas.openxmlformats.org/officeDocument/2006/relationships/image" Target="../media/image12.emf"/></Relationships>
</file>

<file path=ppt/slides/_rels/slide19.xml.rels><?xml version="1.0" encoding="UTF-8" standalone="yes"?>
<Relationships xmlns="http://schemas.openxmlformats.org/package/2006/relationships"><Relationship Id="rId8" Type="http://schemas.openxmlformats.org/officeDocument/2006/relationships/image" Target="../media/image36.jpeg"/><Relationship Id="rId13" Type="http://schemas.openxmlformats.org/officeDocument/2006/relationships/image" Target="../media/image13.emf"/><Relationship Id="rId3" Type="http://schemas.openxmlformats.org/officeDocument/2006/relationships/image" Target="../media/image31.png"/><Relationship Id="rId7" Type="http://schemas.openxmlformats.org/officeDocument/2006/relationships/image" Target="../media/image35.jpeg"/><Relationship Id="rId12" Type="http://schemas.openxmlformats.org/officeDocument/2006/relationships/image" Target="../media/image12.emf"/><Relationship Id="rId2" Type="http://schemas.openxmlformats.org/officeDocument/2006/relationships/image" Target="../media/image11.png"/><Relationship Id="rId16" Type="http://schemas.openxmlformats.org/officeDocument/2006/relationships/image" Target="../media/image22.emf"/><Relationship Id="rId1" Type="http://schemas.openxmlformats.org/officeDocument/2006/relationships/slideLayout" Target="../slideLayouts/slideLayout4.xml"/><Relationship Id="rId6" Type="http://schemas.openxmlformats.org/officeDocument/2006/relationships/image" Target="../media/image34.png"/><Relationship Id="rId11" Type="http://schemas.openxmlformats.org/officeDocument/2006/relationships/image" Target="../media/image39.jpeg"/><Relationship Id="rId5" Type="http://schemas.openxmlformats.org/officeDocument/2006/relationships/image" Target="../media/image33.png"/><Relationship Id="rId15" Type="http://schemas.openxmlformats.org/officeDocument/2006/relationships/image" Target="../media/image21.png"/><Relationship Id="rId10" Type="http://schemas.openxmlformats.org/officeDocument/2006/relationships/image" Target="../media/image38.jpe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jp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hyperlink" Target="http://www.deeplearningbook.org/"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56.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davidmeyer/ml/blob/master/tensorflow/autoencoder.%7bpy,ipynb%7d" TargetMode="External"/><Relationship Id="rId7"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59.jpg"/><Relationship Id="rId5" Type="http://schemas.openxmlformats.org/officeDocument/2006/relationships/image" Target="../media/image58.png"/><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5.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hyperlink" Target="http://arxiv.org/pdf/1608.08225v1.pdf" TargetMode="Externa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3.xml"/><Relationship Id="rId4" Type="http://schemas.openxmlformats.org/officeDocument/2006/relationships/image" Target="../media/image7.jpg"/></Relationships>
</file>

<file path=ppt/slides/_rels/slide3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67.png"/><Relationship Id="rId7" Type="http://schemas.openxmlformats.org/officeDocument/2006/relationships/image" Target="../media/image20.png"/><Relationship Id="rId2" Type="http://schemas.openxmlformats.org/officeDocument/2006/relationships/image" Target="../media/image66.png"/><Relationship Id="rId1" Type="http://schemas.openxmlformats.org/officeDocument/2006/relationships/slideLayout" Target="../slideLayouts/slideLayout4.xml"/><Relationship Id="rId6" Type="http://schemas.openxmlformats.org/officeDocument/2006/relationships/image" Target="../media/image13.emf"/><Relationship Id="rId5" Type="http://schemas.openxmlformats.org/officeDocument/2006/relationships/image" Target="../media/image12.emf"/><Relationship Id="rId10"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22.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72.png"/><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13.emf"/><Relationship Id="rId7" Type="http://schemas.openxmlformats.org/officeDocument/2006/relationships/image" Target="../media/image73.png"/><Relationship Id="rId2" Type="http://schemas.openxmlformats.org/officeDocument/2006/relationships/image" Target="../media/image12.emf"/><Relationship Id="rId1" Type="http://schemas.openxmlformats.org/officeDocument/2006/relationships/slideLayout" Target="../slideLayouts/slideLayout4.xml"/><Relationship Id="rId6" Type="http://schemas.openxmlformats.org/officeDocument/2006/relationships/image" Target="../media/image22.emf"/><Relationship Id="rId5" Type="http://schemas.openxmlformats.org/officeDocument/2006/relationships/image" Target="../media/image21.pn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8955" y="1577330"/>
            <a:ext cx="10081120" cy="710067"/>
          </a:xfrm>
        </p:spPr>
        <p:txBody>
          <a:bodyPr/>
          <a:lstStyle/>
          <a:p>
            <a:r>
              <a:rPr lang="en-US" altLang="zh-CN" dirty="0" smtClean="0"/>
              <a:t>Intelligent Network Infrastructure</a:t>
            </a:r>
            <a:endParaRPr lang="zh-CN" altLang="en-US" dirty="0"/>
          </a:p>
        </p:txBody>
      </p:sp>
      <p:sp>
        <p:nvSpPr>
          <p:cNvPr id="3" name="副标题 2"/>
          <p:cNvSpPr>
            <a:spLocks noGrp="1"/>
          </p:cNvSpPr>
          <p:nvPr>
            <p:ph type="subTitle" idx="11"/>
          </p:nvPr>
        </p:nvSpPr>
        <p:spPr>
          <a:xfrm>
            <a:off x="408955" y="2853730"/>
            <a:ext cx="5472608" cy="1348061"/>
          </a:xfrm>
        </p:spPr>
        <p:txBody>
          <a:bodyPr/>
          <a:lstStyle/>
          <a:p>
            <a:r>
              <a:rPr lang="en-US" altLang="zh-CN" dirty="0"/>
              <a:t>David Meyer, Chief Scientist</a:t>
            </a:r>
          </a:p>
          <a:p>
            <a:endParaRPr lang="en-US" altLang="zh-CN" dirty="0"/>
          </a:p>
          <a:p>
            <a:r>
              <a:rPr lang="en-US" altLang="zh-CN" dirty="0"/>
              <a:t>NGIP Laboratory</a:t>
            </a:r>
            <a:endParaRPr lang="zh-CN" altLang="en-US" dirty="0"/>
          </a:p>
        </p:txBody>
      </p:sp>
    </p:spTree>
    <p:extLst>
      <p:ext uri="{BB962C8B-B14F-4D97-AF65-F5344CB8AC3E}">
        <p14:creationId xmlns:p14="http://schemas.microsoft.com/office/powerpoint/2010/main" val="5877143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dirty="0"/>
              <a:t>Impact on Control Plane</a:t>
            </a:r>
          </a:p>
        </p:txBody>
      </p:sp>
      <p:graphicFrame>
        <p:nvGraphicFramePr>
          <p:cNvPr id="4" name="表格 3"/>
          <p:cNvGraphicFramePr>
            <a:graphicFrameLocks noGrp="1"/>
          </p:cNvGraphicFramePr>
          <p:nvPr>
            <p:extLst/>
          </p:nvPr>
        </p:nvGraphicFramePr>
        <p:xfrm>
          <a:off x="444960" y="1808634"/>
          <a:ext cx="11305256" cy="2701280"/>
        </p:xfrm>
        <a:graphic>
          <a:graphicData uri="http://schemas.openxmlformats.org/drawingml/2006/table">
            <a:tbl>
              <a:tblPr firstRow="1" bandRow="1">
                <a:tableStyleId>{5FD0F851-EC5A-4D38-B0AD-8093EC10F338}</a:tableStyleId>
              </a:tblPr>
              <a:tblGrid>
                <a:gridCol w="3492387">
                  <a:extLst>
                    <a:ext uri="{9D8B030D-6E8A-4147-A177-3AD203B41FA5}">
                      <a16:colId xmlns="" xmlns:a16="http://schemas.microsoft.com/office/drawing/2014/main" val="20000"/>
                    </a:ext>
                  </a:extLst>
                </a:gridCol>
                <a:gridCol w="3816424">
                  <a:extLst>
                    <a:ext uri="{9D8B030D-6E8A-4147-A177-3AD203B41FA5}">
                      <a16:colId xmlns="" xmlns:a16="http://schemas.microsoft.com/office/drawing/2014/main" val="20001"/>
                    </a:ext>
                  </a:extLst>
                </a:gridCol>
                <a:gridCol w="3996445">
                  <a:extLst>
                    <a:ext uri="{9D8B030D-6E8A-4147-A177-3AD203B41FA5}">
                      <a16:colId xmlns="" xmlns:a16="http://schemas.microsoft.com/office/drawing/2014/main" val="20002"/>
                    </a:ext>
                  </a:extLst>
                </a:gridCol>
              </a:tblGrid>
              <a:tr h="720080">
                <a:tc>
                  <a:txBody>
                    <a:bodyPr/>
                    <a:lstStyle/>
                    <a:p>
                      <a:pPr algn="ctr"/>
                      <a:r>
                        <a:rPr lang="en-US" dirty="0">
                          <a:solidFill>
                            <a:schemeClr val="tx1">
                              <a:lumMod val="65000"/>
                              <a:lumOff val="35000"/>
                            </a:schemeClr>
                          </a:solidFill>
                        </a:rPr>
                        <a:t>IMPACT</a:t>
                      </a:r>
                    </a:p>
                  </a:txBody>
                  <a:tcPr anchor="ctr"/>
                </a:tc>
                <a:tc>
                  <a:txBody>
                    <a:bodyPr/>
                    <a:lstStyle/>
                    <a:p>
                      <a:pPr algn="ctr"/>
                      <a:r>
                        <a:rPr lang="en-US" dirty="0">
                          <a:solidFill>
                            <a:schemeClr val="tx1">
                              <a:lumMod val="65000"/>
                              <a:lumOff val="35000"/>
                            </a:schemeClr>
                          </a:solidFill>
                        </a:rPr>
                        <a:t>FROM</a:t>
                      </a:r>
                    </a:p>
                  </a:txBody>
                  <a:tcPr anchor="ctr"/>
                </a:tc>
                <a:tc>
                  <a:txBody>
                    <a:bodyPr/>
                    <a:lstStyle/>
                    <a:p>
                      <a:pPr algn="ctr"/>
                      <a:r>
                        <a:rPr lang="en-US" dirty="0">
                          <a:solidFill>
                            <a:schemeClr val="tx1">
                              <a:lumMod val="65000"/>
                              <a:lumOff val="35000"/>
                            </a:schemeClr>
                          </a:solidFill>
                        </a:rPr>
                        <a:t>TO</a:t>
                      </a:r>
                    </a:p>
                  </a:txBody>
                  <a:tcPr anchor="ctr"/>
                </a:tc>
                <a:extLst>
                  <a:ext uri="{0D108BD9-81ED-4DB2-BD59-A6C34878D82A}">
                    <a16:rowId xmlns="" xmlns:a16="http://schemas.microsoft.com/office/drawing/2014/main" val="10000"/>
                  </a:ext>
                </a:extLst>
              </a:tr>
              <a:tr h="370840">
                <a:tc>
                  <a:txBody>
                    <a:bodyPr/>
                    <a:lstStyle/>
                    <a:p>
                      <a:r>
                        <a:rPr lang="en-US" sz="2000" b="1" dirty="0">
                          <a:solidFill>
                            <a:schemeClr val="tx1">
                              <a:lumMod val="65000"/>
                              <a:lumOff val="35000"/>
                            </a:schemeClr>
                          </a:solidFill>
                        </a:rPr>
                        <a:t>Data-driven self-learning</a:t>
                      </a:r>
                    </a:p>
                  </a:txBody>
                  <a:tcPr anchor="ctr"/>
                </a:tc>
                <a:tc>
                  <a:txBody>
                    <a:bodyPr/>
                    <a:lstStyle/>
                    <a:p>
                      <a:r>
                        <a:rPr lang="en-US" sz="1600" dirty="0">
                          <a:solidFill>
                            <a:schemeClr val="tx1">
                              <a:lumMod val="65000"/>
                              <a:lumOff val="35000"/>
                            </a:schemeClr>
                          </a:solidFill>
                        </a:rPr>
                        <a:t>human study &amp; design</a:t>
                      </a:r>
                    </a:p>
                  </a:txBody>
                  <a:tcPr anchor="ctr"/>
                </a:tc>
                <a:tc>
                  <a:txBody>
                    <a:bodyPr/>
                    <a:lstStyle/>
                    <a:p>
                      <a:r>
                        <a:rPr lang="en-US" sz="1600" i="1" u="sng" dirty="0">
                          <a:solidFill>
                            <a:schemeClr val="tx1">
                              <a:lumMod val="65000"/>
                              <a:lumOff val="35000"/>
                            </a:schemeClr>
                          </a:solidFill>
                        </a:rPr>
                        <a:t>algorithms learn pattern from data and optimize</a:t>
                      </a:r>
                    </a:p>
                  </a:txBody>
                  <a:tcPr anchor="ctr"/>
                </a:tc>
                <a:extLst>
                  <a:ext uri="{0D108BD9-81ED-4DB2-BD59-A6C34878D82A}">
                    <a16:rowId xmlns="" xmlns:a16="http://schemas.microsoft.com/office/drawing/2014/main" val="10001"/>
                  </a:ext>
                </a:extLst>
              </a:tr>
              <a:tr h="370840">
                <a:tc>
                  <a:txBody>
                    <a:bodyPr/>
                    <a:lstStyle/>
                    <a:p>
                      <a:r>
                        <a:rPr lang="en-US" sz="2000" b="1" dirty="0">
                          <a:solidFill>
                            <a:schemeClr val="tx1">
                              <a:lumMod val="65000"/>
                              <a:lumOff val="35000"/>
                            </a:schemeClr>
                          </a:solidFill>
                        </a:rPr>
                        <a:t>High frequency operations for real-time optimization</a:t>
                      </a:r>
                    </a:p>
                  </a:txBody>
                  <a:tcPr anchor="ctr"/>
                </a:tc>
                <a:tc>
                  <a:txBody>
                    <a:bodyPr/>
                    <a:lstStyle/>
                    <a:p>
                      <a:r>
                        <a:rPr lang="en-US" sz="1600" dirty="0">
                          <a:solidFill>
                            <a:schemeClr val="tx1">
                              <a:lumMod val="65000"/>
                              <a:lumOff val="35000"/>
                            </a:schemeClr>
                          </a:solidFill>
                        </a:rPr>
                        <a:t>manually adjustment in months</a:t>
                      </a:r>
                    </a:p>
                  </a:txBody>
                  <a:tcPr anchor="ctr"/>
                </a:tc>
                <a:tc>
                  <a:txBody>
                    <a:bodyPr/>
                    <a:lstStyle/>
                    <a:p>
                      <a:r>
                        <a:rPr lang="en-US" sz="1600" i="1" u="sng" dirty="0">
                          <a:solidFill>
                            <a:schemeClr val="tx1">
                              <a:lumMod val="65000"/>
                              <a:lumOff val="35000"/>
                            </a:schemeClr>
                          </a:solidFill>
                        </a:rPr>
                        <a:t>automatic operation in seconds, even milliseconds</a:t>
                      </a:r>
                    </a:p>
                  </a:txBody>
                  <a:tcPr anchor="ctr"/>
                </a:tc>
                <a:extLst>
                  <a:ext uri="{0D108BD9-81ED-4DB2-BD59-A6C34878D82A}">
                    <a16:rowId xmlns="" xmlns:a16="http://schemas.microsoft.com/office/drawing/2014/main" val="10002"/>
                  </a:ext>
                </a:extLst>
              </a:tr>
              <a:tr h="370840">
                <a:tc>
                  <a:txBody>
                    <a:bodyPr/>
                    <a:lstStyle/>
                    <a:p>
                      <a:r>
                        <a:rPr lang="en-US" sz="2000" b="1" dirty="0">
                          <a:solidFill>
                            <a:schemeClr val="tx1">
                              <a:lumMod val="65000"/>
                              <a:lumOff val="35000"/>
                            </a:schemeClr>
                          </a:solidFill>
                        </a:rPr>
                        <a:t>Emerging of self-shaping control protocols</a:t>
                      </a:r>
                    </a:p>
                  </a:txBody>
                  <a:tcPr anchor="ctr"/>
                </a:tc>
                <a:tc>
                  <a:txBody>
                    <a:bodyPr/>
                    <a:lstStyle/>
                    <a:p>
                      <a:r>
                        <a:rPr lang="en-US" sz="1600" dirty="0">
                          <a:solidFill>
                            <a:schemeClr val="tx1">
                              <a:lumMod val="65000"/>
                              <a:lumOff val="35000"/>
                            </a:schemeClr>
                          </a:solidFill>
                        </a:rPr>
                        <a:t>human designed protocols</a:t>
                      </a:r>
                    </a:p>
                  </a:txBody>
                  <a:tcPr anchor="ctr"/>
                </a:tc>
                <a:tc>
                  <a:txBody>
                    <a:bodyPr/>
                    <a:lstStyle/>
                    <a:p>
                      <a:r>
                        <a:rPr lang="en-US" sz="1600" i="1" u="sng" dirty="0">
                          <a:solidFill>
                            <a:schemeClr val="tx1">
                              <a:lumMod val="65000"/>
                              <a:lumOff val="35000"/>
                            </a:schemeClr>
                          </a:solidFill>
                        </a:rPr>
                        <a:t>self-develop protocols: AI decides what and when to communicate</a:t>
                      </a:r>
                    </a:p>
                  </a:txBody>
                  <a:tcPr anchor="ctr"/>
                </a:tc>
                <a:extLst>
                  <a:ext uri="{0D108BD9-81ED-4DB2-BD59-A6C34878D82A}">
                    <a16:rowId xmlns="" xmlns:a16="http://schemas.microsoft.com/office/drawing/2014/main" val="10003"/>
                  </a:ext>
                </a:extLst>
              </a:tr>
            </a:tbl>
          </a:graphicData>
        </a:graphic>
      </p:graphicFrame>
      <p:sp>
        <p:nvSpPr>
          <p:cNvPr id="3" name="TextBox 2">
            <a:extLst>
              <a:ext uri="{FF2B5EF4-FFF2-40B4-BE49-F238E27FC236}">
                <a16:creationId xmlns="" xmlns:a16="http://schemas.microsoft.com/office/drawing/2014/main" id="{C8314DCF-F638-1B4A-8141-BF9A743C57AB}"/>
              </a:ext>
            </a:extLst>
          </p:cNvPr>
          <p:cNvSpPr txBox="1"/>
          <p:nvPr/>
        </p:nvSpPr>
        <p:spPr>
          <a:xfrm>
            <a:off x="879846" y="5157986"/>
            <a:ext cx="10435485" cy="830997"/>
          </a:xfrm>
          <a:prstGeom prst="rect">
            <a:avLst/>
          </a:prstGeom>
          <a:noFill/>
        </p:spPr>
        <p:txBody>
          <a:bodyPr wrap="none" rtlCol="0">
            <a:spAutoFit/>
          </a:bodyPr>
          <a:lstStyle/>
          <a:p>
            <a:r>
              <a:rPr lang="en-US" dirty="0"/>
              <a:t>BTW, what is the difference between dependence (e.g. correlation) and</a:t>
            </a:r>
          </a:p>
          <a:p>
            <a:r>
              <a:rPr lang="en-US" dirty="0"/>
              <a:t>causality, and can you learn causal relationships from observations (data)?</a:t>
            </a:r>
          </a:p>
        </p:txBody>
      </p:sp>
    </p:spTree>
    <p:extLst>
      <p:ext uri="{BB962C8B-B14F-4D97-AF65-F5344CB8AC3E}">
        <p14:creationId xmlns:p14="http://schemas.microsoft.com/office/powerpoint/2010/main" val="3983749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dirty="0"/>
              <a:t>Impact on Management Plane</a:t>
            </a:r>
          </a:p>
        </p:txBody>
      </p:sp>
      <p:graphicFrame>
        <p:nvGraphicFramePr>
          <p:cNvPr id="4" name="表格 3"/>
          <p:cNvGraphicFramePr>
            <a:graphicFrameLocks noGrp="1"/>
          </p:cNvGraphicFramePr>
          <p:nvPr>
            <p:extLst/>
          </p:nvPr>
        </p:nvGraphicFramePr>
        <p:xfrm>
          <a:off x="444960" y="1701602"/>
          <a:ext cx="11305256" cy="2956624"/>
        </p:xfrm>
        <a:graphic>
          <a:graphicData uri="http://schemas.openxmlformats.org/drawingml/2006/table">
            <a:tbl>
              <a:tblPr firstRow="1" bandRow="1">
                <a:tableStyleId>{5FD0F851-EC5A-4D38-B0AD-8093EC10F338}</a:tableStyleId>
              </a:tblPr>
              <a:tblGrid>
                <a:gridCol w="3492387">
                  <a:extLst>
                    <a:ext uri="{9D8B030D-6E8A-4147-A177-3AD203B41FA5}">
                      <a16:colId xmlns="" xmlns:a16="http://schemas.microsoft.com/office/drawing/2014/main" val="20000"/>
                    </a:ext>
                  </a:extLst>
                </a:gridCol>
                <a:gridCol w="3816424">
                  <a:extLst>
                    <a:ext uri="{9D8B030D-6E8A-4147-A177-3AD203B41FA5}">
                      <a16:colId xmlns="" xmlns:a16="http://schemas.microsoft.com/office/drawing/2014/main" val="20001"/>
                    </a:ext>
                  </a:extLst>
                </a:gridCol>
                <a:gridCol w="3996445">
                  <a:extLst>
                    <a:ext uri="{9D8B030D-6E8A-4147-A177-3AD203B41FA5}">
                      <a16:colId xmlns="" xmlns:a16="http://schemas.microsoft.com/office/drawing/2014/main" val="20002"/>
                    </a:ext>
                  </a:extLst>
                </a:gridCol>
              </a:tblGrid>
              <a:tr h="762392">
                <a:tc>
                  <a:txBody>
                    <a:bodyPr/>
                    <a:lstStyle/>
                    <a:p>
                      <a:pPr algn="ctr"/>
                      <a:r>
                        <a:rPr lang="en-US" dirty="0">
                          <a:solidFill>
                            <a:schemeClr val="tx1">
                              <a:lumMod val="65000"/>
                              <a:lumOff val="35000"/>
                            </a:schemeClr>
                          </a:solidFill>
                        </a:rPr>
                        <a:t>IMPACT</a:t>
                      </a:r>
                    </a:p>
                  </a:txBody>
                  <a:tcPr anchor="ctr"/>
                </a:tc>
                <a:tc>
                  <a:txBody>
                    <a:bodyPr/>
                    <a:lstStyle/>
                    <a:p>
                      <a:pPr algn="ctr"/>
                      <a:r>
                        <a:rPr lang="en-US" dirty="0">
                          <a:solidFill>
                            <a:schemeClr val="tx1">
                              <a:lumMod val="65000"/>
                              <a:lumOff val="35000"/>
                            </a:schemeClr>
                          </a:solidFill>
                        </a:rPr>
                        <a:t>FROM</a:t>
                      </a:r>
                    </a:p>
                  </a:txBody>
                  <a:tcPr anchor="ctr"/>
                </a:tc>
                <a:tc>
                  <a:txBody>
                    <a:bodyPr/>
                    <a:lstStyle/>
                    <a:p>
                      <a:pPr algn="ctr"/>
                      <a:r>
                        <a:rPr lang="en-US" dirty="0">
                          <a:solidFill>
                            <a:schemeClr val="tx1">
                              <a:lumMod val="65000"/>
                              <a:lumOff val="35000"/>
                            </a:schemeClr>
                          </a:solidFill>
                        </a:rPr>
                        <a:t>TO</a:t>
                      </a:r>
                    </a:p>
                  </a:txBody>
                  <a:tcPr anchor="ctr"/>
                </a:tc>
                <a:extLst>
                  <a:ext uri="{0D108BD9-81ED-4DB2-BD59-A6C34878D82A}">
                    <a16:rowId xmlns="" xmlns:a16="http://schemas.microsoft.com/office/drawing/2014/main" val="10000"/>
                  </a:ext>
                </a:extLst>
              </a:tr>
              <a:tr h="817459">
                <a:tc>
                  <a:txBody>
                    <a:bodyPr/>
                    <a:lstStyle/>
                    <a:p>
                      <a:r>
                        <a:rPr lang="en-US" sz="2000" b="1" dirty="0">
                          <a:solidFill>
                            <a:schemeClr val="tx1">
                              <a:lumMod val="65000"/>
                              <a:lumOff val="35000"/>
                            </a:schemeClr>
                          </a:solidFill>
                        </a:rPr>
                        <a:t>Data-driven self-learning</a:t>
                      </a:r>
                    </a:p>
                  </a:txBody>
                  <a:tcPr anchor="ctr"/>
                </a:tc>
                <a:tc>
                  <a:txBody>
                    <a:bodyPr/>
                    <a:lstStyle/>
                    <a:p>
                      <a:r>
                        <a:rPr lang="en-US" sz="1600" dirty="0">
                          <a:solidFill>
                            <a:schemeClr val="tx1">
                              <a:lumMod val="65000"/>
                              <a:lumOff val="35000"/>
                            </a:schemeClr>
                          </a:solidFill>
                        </a:rPr>
                        <a:t>human study &amp; design</a:t>
                      </a:r>
                    </a:p>
                  </a:txBody>
                  <a:tcPr anchor="ctr"/>
                </a:tc>
                <a:tc>
                  <a:txBody>
                    <a:bodyPr/>
                    <a:lstStyle/>
                    <a:p>
                      <a:r>
                        <a:rPr lang="en-US" sz="1600" i="1" u="sng" dirty="0">
                          <a:solidFill>
                            <a:schemeClr val="tx1">
                              <a:lumMod val="65000"/>
                              <a:lumOff val="35000"/>
                            </a:schemeClr>
                          </a:solidFill>
                        </a:rPr>
                        <a:t>algorithms learn pattern from data and optimize</a:t>
                      </a:r>
                    </a:p>
                  </a:txBody>
                  <a:tcPr anchor="ctr"/>
                </a:tc>
                <a:extLst>
                  <a:ext uri="{0D108BD9-81ED-4DB2-BD59-A6C34878D82A}">
                    <a16:rowId xmlns="" xmlns:a16="http://schemas.microsoft.com/office/drawing/2014/main" val="10001"/>
                  </a:ext>
                </a:extLst>
              </a:tr>
              <a:tr h="559314">
                <a:tc>
                  <a:txBody>
                    <a:bodyPr/>
                    <a:lstStyle/>
                    <a:p>
                      <a:r>
                        <a:rPr lang="en-US" sz="2000" b="1" dirty="0">
                          <a:solidFill>
                            <a:schemeClr val="tx1">
                              <a:lumMod val="65000"/>
                              <a:lumOff val="35000"/>
                            </a:schemeClr>
                          </a:solidFill>
                        </a:rPr>
                        <a:t>Human interfaces</a:t>
                      </a:r>
                    </a:p>
                  </a:txBody>
                  <a:tcPr anchor="ctr"/>
                </a:tc>
                <a:tc>
                  <a:txBody>
                    <a:bodyPr/>
                    <a:lstStyle/>
                    <a:p>
                      <a:r>
                        <a:rPr lang="en-US" sz="1600" dirty="0">
                          <a:solidFill>
                            <a:schemeClr val="tx1">
                              <a:lumMod val="65000"/>
                              <a:lumOff val="35000"/>
                            </a:schemeClr>
                          </a:solidFill>
                        </a:rPr>
                        <a:t>all the details</a:t>
                      </a:r>
                    </a:p>
                  </a:txBody>
                  <a:tcPr anchor="ctr"/>
                </a:tc>
                <a:tc>
                  <a:txBody>
                    <a:bodyPr/>
                    <a:lstStyle/>
                    <a:p>
                      <a:r>
                        <a:rPr lang="en-US" sz="1600" i="1" u="sng" dirty="0">
                          <a:solidFill>
                            <a:schemeClr val="tx1">
                              <a:lumMod val="65000"/>
                              <a:lumOff val="35000"/>
                            </a:schemeClr>
                          </a:solidFill>
                        </a:rPr>
                        <a:t>hide details and only provide KPIs</a:t>
                      </a:r>
                    </a:p>
                  </a:txBody>
                  <a:tcPr anchor="ctr"/>
                </a:tc>
                <a:extLst>
                  <a:ext uri="{0D108BD9-81ED-4DB2-BD59-A6C34878D82A}">
                    <a16:rowId xmlns="" xmlns:a16="http://schemas.microsoft.com/office/drawing/2014/main" val="10002"/>
                  </a:ext>
                </a:extLst>
              </a:tr>
              <a:tr h="817459">
                <a:tc>
                  <a:txBody>
                    <a:bodyPr/>
                    <a:lstStyle/>
                    <a:p>
                      <a:r>
                        <a:rPr lang="en-US" sz="2000" b="1" dirty="0">
                          <a:solidFill>
                            <a:schemeClr val="tx1">
                              <a:lumMod val="65000"/>
                              <a:lumOff val="35000"/>
                            </a:schemeClr>
                          </a:solidFill>
                        </a:rPr>
                        <a:t>Information type</a:t>
                      </a:r>
                    </a:p>
                  </a:txBody>
                  <a:tcPr anchor="ctr"/>
                </a:tc>
                <a:tc>
                  <a:txBody>
                    <a:bodyPr/>
                    <a:lstStyle/>
                    <a:p>
                      <a:r>
                        <a:rPr lang="en-US" sz="1600" dirty="0">
                          <a:solidFill>
                            <a:schemeClr val="tx1">
                              <a:lumMod val="65000"/>
                              <a:lumOff val="35000"/>
                            </a:schemeClr>
                          </a:solidFill>
                        </a:rPr>
                        <a:t>historical statistics, current status monitoring, tons of logs</a:t>
                      </a:r>
                    </a:p>
                  </a:txBody>
                  <a:tcPr anchor="ctr"/>
                </a:tc>
                <a:tc>
                  <a:txBody>
                    <a:bodyPr/>
                    <a:lstStyle/>
                    <a:p>
                      <a:r>
                        <a:rPr lang="en-US" sz="1600" i="1" u="sng" dirty="0">
                          <a:solidFill>
                            <a:schemeClr val="tx1">
                              <a:lumMod val="65000"/>
                              <a:lumOff val="35000"/>
                            </a:schemeClr>
                          </a:solidFill>
                        </a:rPr>
                        <a:t>summarized, analyzed, predicted report</a:t>
                      </a:r>
                    </a:p>
                  </a:txBody>
                  <a:tcPr anchor="ctr"/>
                </a:tc>
                <a:extLst>
                  <a:ext uri="{0D108BD9-81ED-4DB2-BD59-A6C34878D82A}">
                    <a16:rowId xmlns="" xmlns:a16="http://schemas.microsoft.com/office/drawing/2014/main" val="10003"/>
                  </a:ext>
                </a:extLst>
              </a:tr>
            </a:tbl>
          </a:graphicData>
        </a:graphic>
      </p:graphicFrame>
      <p:sp>
        <p:nvSpPr>
          <p:cNvPr id="3" name="TextBox 2">
            <a:extLst>
              <a:ext uri="{FF2B5EF4-FFF2-40B4-BE49-F238E27FC236}">
                <a16:creationId xmlns="" xmlns:a16="http://schemas.microsoft.com/office/drawing/2014/main" id="{0D2C3C83-33A2-354A-AAFC-B13FA1BB7824}"/>
              </a:ext>
            </a:extLst>
          </p:cNvPr>
          <p:cNvSpPr txBox="1"/>
          <p:nvPr/>
        </p:nvSpPr>
        <p:spPr>
          <a:xfrm>
            <a:off x="1489075" y="4941962"/>
            <a:ext cx="9205405" cy="461665"/>
          </a:xfrm>
          <a:prstGeom prst="rect">
            <a:avLst/>
          </a:prstGeom>
          <a:noFill/>
        </p:spPr>
        <p:txBody>
          <a:bodyPr wrap="none" rtlCol="0">
            <a:spAutoFit/>
          </a:bodyPr>
          <a:lstStyle/>
          <a:p>
            <a:r>
              <a:rPr lang="en-US" dirty="0"/>
              <a:t>BTW, when we observe some data, what are we really observing?</a:t>
            </a:r>
          </a:p>
        </p:txBody>
      </p:sp>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60C507B9-9E16-4244-B7E9-607B62B1CF8D}"/>
                  </a:ext>
                </a:extLst>
              </p:cNvPr>
              <p:cNvSpPr txBox="1"/>
              <p:nvPr/>
            </p:nvSpPr>
            <p:spPr>
              <a:xfrm>
                <a:off x="1489075" y="5518026"/>
                <a:ext cx="8947311" cy="461665"/>
              </a:xfrm>
              <a:prstGeom prst="rect">
                <a:avLst/>
              </a:prstGeom>
              <a:noFill/>
            </p:spPr>
            <p:txBody>
              <a:bodyPr wrap="square" rtlCol="0">
                <a:spAutoFit/>
              </a:bodyPr>
              <a:lstStyle/>
              <a:p>
                <a:r>
                  <a:rPr lang="en-US" dirty="0"/>
                  <a:t>The joint distribution over the variables of interest,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m:rPr>
                        <m:nor/>
                      </m:rPr>
                      <a:rPr lang="en-US" dirty="0"/>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𝑛</m:t>
                        </m:r>
                      </m:sub>
                    </m:sSub>
                    <m:r>
                      <a:rPr lang="en-US" i="1" dirty="0">
                        <a:latin typeface="Cambria Math" panose="02040503050406030204" pitchFamily="18" charset="0"/>
                      </a:rPr>
                      <m:t>)</m:t>
                    </m:r>
                  </m:oMath>
                </a14:m>
                <a:endParaRPr lang="en-US" dirty="0"/>
              </a:p>
            </p:txBody>
          </p:sp>
        </mc:Choice>
        <mc:Fallback xmlns="">
          <p:sp>
            <p:nvSpPr>
              <p:cNvPr id="5" name="TextBox 4">
                <a:extLst>
                  <a:ext uri="{FF2B5EF4-FFF2-40B4-BE49-F238E27FC236}">
                    <a16:creationId xmlns:a16="http://schemas.microsoft.com/office/drawing/2014/main" id="{60C507B9-9E16-4244-B7E9-607B62B1CF8D}"/>
                  </a:ext>
                </a:extLst>
              </p:cNvPr>
              <p:cNvSpPr txBox="1">
                <a:spLocks noRot="1" noChangeAspect="1" noMove="1" noResize="1" noEditPoints="1" noAdjustHandles="1" noChangeArrowheads="1" noChangeShapeType="1" noTextEdit="1"/>
              </p:cNvSpPr>
              <p:nvPr/>
            </p:nvSpPr>
            <p:spPr>
              <a:xfrm>
                <a:off x="1489075" y="5518026"/>
                <a:ext cx="8947311" cy="461665"/>
              </a:xfrm>
              <a:prstGeom prst="rect">
                <a:avLst/>
              </a:prstGeom>
              <a:blipFill>
                <a:blip r:embed="rId2"/>
                <a:stretch>
                  <a:fillRect l="-992" t="-7895" b="-23684"/>
                </a:stretch>
              </a:blipFill>
            </p:spPr>
            <p:txBody>
              <a:bodyPr/>
              <a:lstStyle/>
              <a:p>
                <a:r>
                  <a:rPr lang="en-US">
                    <a:noFill/>
                  </a:rPr>
                  <a:t> </a:t>
                </a:r>
              </a:p>
            </p:txBody>
          </p:sp>
        </mc:Fallback>
      </mc:AlternateContent>
      <p:sp>
        <p:nvSpPr>
          <p:cNvPr id="6" name="TextBox 5">
            <a:extLst>
              <a:ext uri="{FF2B5EF4-FFF2-40B4-BE49-F238E27FC236}">
                <a16:creationId xmlns="" xmlns:a16="http://schemas.microsoft.com/office/drawing/2014/main" id="{574A762D-2927-3B4C-8915-6C57634ED878}"/>
              </a:ext>
            </a:extLst>
          </p:cNvPr>
          <p:cNvSpPr txBox="1"/>
          <p:nvPr/>
        </p:nvSpPr>
        <p:spPr>
          <a:xfrm>
            <a:off x="1489075" y="6095876"/>
            <a:ext cx="7135287" cy="461665"/>
          </a:xfrm>
          <a:prstGeom prst="rect">
            <a:avLst/>
          </a:prstGeom>
          <a:noFill/>
        </p:spPr>
        <p:txBody>
          <a:bodyPr wrap="none" rtlCol="0">
            <a:spAutoFit/>
          </a:bodyPr>
          <a:lstStyle/>
          <a:p>
            <a:r>
              <a:rPr lang="en-US" dirty="0"/>
              <a:t>Also called the Data Generating Distribution (DGD)</a:t>
            </a:r>
          </a:p>
        </p:txBody>
      </p:sp>
    </p:spTree>
    <p:extLst>
      <p:ext uri="{BB962C8B-B14F-4D97-AF65-F5344CB8AC3E}">
        <p14:creationId xmlns:p14="http://schemas.microsoft.com/office/powerpoint/2010/main" val="753960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dirty="0"/>
              <a:t>Impact on Forwarding Plane</a:t>
            </a:r>
          </a:p>
        </p:txBody>
      </p:sp>
      <p:graphicFrame>
        <p:nvGraphicFramePr>
          <p:cNvPr id="4" name="表格 3"/>
          <p:cNvGraphicFramePr>
            <a:graphicFrameLocks noGrp="1"/>
          </p:cNvGraphicFramePr>
          <p:nvPr>
            <p:extLst>
              <p:ext uri="{D42A27DB-BD31-4B8C-83A1-F6EECF244321}">
                <p14:modId xmlns:p14="http://schemas.microsoft.com/office/powerpoint/2010/main" val="1488226213"/>
              </p:ext>
            </p:extLst>
          </p:nvPr>
        </p:nvGraphicFramePr>
        <p:xfrm>
          <a:off x="444960" y="1659291"/>
          <a:ext cx="11305256" cy="4074758"/>
        </p:xfrm>
        <a:graphic>
          <a:graphicData uri="http://schemas.openxmlformats.org/drawingml/2006/table">
            <a:tbl>
              <a:tblPr firstRow="1" bandRow="1">
                <a:tableStyleId>{5FD0F851-EC5A-4D38-B0AD-8093EC10F338}</a:tableStyleId>
              </a:tblPr>
              <a:tblGrid>
                <a:gridCol w="3492387">
                  <a:extLst>
                    <a:ext uri="{9D8B030D-6E8A-4147-A177-3AD203B41FA5}">
                      <a16:colId xmlns="" xmlns:a16="http://schemas.microsoft.com/office/drawing/2014/main" val="20000"/>
                    </a:ext>
                  </a:extLst>
                </a:gridCol>
                <a:gridCol w="3816424">
                  <a:extLst>
                    <a:ext uri="{9D8B030D-6E8A-4147-A177-3AD203B41FA5}">
                      <a16:colId xmlns="" xmlns:a16="http://schemas.microsoft.com/office/drawing/2014/main" val="20001"/>
                    </a:ext>
                  </a:extLst>
                </a:gridCol>
                <a:gridCol w="3996445">
                  <a:extLst>
                    <a:ext uri="{9D8B030D-6E8A-4147-A177-3AD203B41FA5}">
                      <a16:colId xmlns="" xmlns:a16="http://schemas.microsoft.com/office/drawing/2014/main" val="20002"/>
                    </a:ext>
                  </a:extLst>
                </a:gridCol>
              </a:tblGrid>
              <a:tr h="996019">
                <a:tc>
                  <a:txBody>
                    <a:bodyPr/>
                    <a:lstStyle/>
                    <a:p>
                      <a:pPr algn="ctr"/>
                      <a:r>
                        <a:rPr lang="en-US" dirty="0">
                          <a:solidFill>
                            <a:schemeClr val="tx1">
                              <a:lumMod val="65000"/>
                              <a:lumOff val="35000"/>
                            </a:schemeClr>
                          </a:solidFill>
                        </a:rPr>
                        <a:t>IMPACT</a:t>
                      </a:r>
                    </a:p>
                  </a:txBody>
                  <a:tcPr anchor="ctr"/>
                </a:tc>
                <a:tc>
                  <a:txBody>
                    <a:bodyPr/>
                    <a:lstStyle/>
                    <a:p>
                      <a:pPr algn="ctr"/>
                      <a:r>
                        <a:rPr lang="en-US" dirty="0">
                          <a:solidFill>
                            <a:schemeClr val="tx1">
                              <a:lumMod val="65000"/>
                              <a:lumOff val="35000"/>
                            </a:schemeClr>
                          </a:solidFill>
                        </a:rPr>
                        <a:t>FROM</a:t>
                      </a:r>
                    </a:p>
                  </a:txBody>
                  <a:tcPr anchor="ctr"/>
                </a:tc>
                <a:tc>
                  <a:txBody>
                    <a:bodyPr/>
                    <a:lstStyle/>
                    <a:p>
                      <a:pPr algn="ctr"/>
                      <a:r>
                        <a:rPr lang="en-US" dirty="0">
                          <a:solidFill>
                            <a:schemeClr val="tx1">
                              <a:lumMod val="65000"/>
                              <a:lumOff val="35000"/>
                            </a:schemeClr>
                          </a:solidFill>
                        </a:rPr>
                        <a:t>TO</a:t>
                      </a:r>
                    </a:p>
                  </a:txBody>
                  <a:tcPr anchor="ctr"/>
                </a:tc>
                <a:extLst>
                  <a:ext uri="{0D108BD9-81ED-4DB2-BD59-A6C34878D82A}">
                    <a16:rowId xmlns="" xmlns:a16="http://schemas.microsoft.com/office/drawing/2014/main" val="10000"/>
                  </a:ext>
                </a:extLst>
              </a:tr>
              <a:tr h="801042">
                <a:tc>
                  <a:txBody>
                    <a:bodyPr/>
                    <a:lstStyle/>
                    <a:p>
                      <a:pPr marL="0" marR="0" lvl="0" indent="0" algn="l" defTabSz="1219444" rtl="0" eaLnBrk="1" fontAlgn="auto" latinLnBrk="0" hangingPunct="1">
                        <a:lnSpc>
                          <a:spcPct val="100000"/>
                        </a:lnSpc>
                        <a:spcBef>
                          <a:spcPts val="0"/>
                        </a:spcBef>
                        <a:spcAft>
                          <a:spcPts val="0"/>
                        </a:spcAft>
                        <a:buClrTx/>
                        <a:buSzTx/>
                        <a:buFontTx/>
                        <a:buNone/>
                        <a:tabLst/>
                        <a:defRPr/>
                      </a:pPr>
                      <a:r>
                        <a:rPr lang="en-US" altLang="zh-CN" sz="2000" b="1" dirty="0">
                          <a:solidFill>
                            <a:schemeClr val="tx1">
                              <a:lumMod val="65000"/>
                              <a:lumOff val="35000"/>
                            </a:schemeClr>
                          </a:solidFill>
                        </a:rPr>
                        <a:t>Data measurement requirement</a:t>
                      </a:r>
                      <a:endParaRPr lang="en-US" sz="2000" b="1" dirty="0">
                        <a:solidFill>
                          <a:schemeClr val="tx1">
                            <a:lumMod val="65000"/>
                            <a:lumOff val="35000"/>
                          </a:schemeClr>
                        </a:solidFill>
                      </a:endParaRPr>
                    </a:p>
                  </a:txBody>
                  <a:tcPr anchor="ctr"/>
                </a:tc>
                <a:tc>
                  <a:txBody>
                    <a:bodyPr/>
                    <a:lstStyle/>
                    <a:p>
                      <a:r>
                        <a:rPr lang="en-US" altLang="zh-CN" sz="1600" dirty="0">
                          <a:solidFill>
                            <a:schemeClr val="tx1">
                              <a:lumMod val="65000"/>
                              <a:lumOff val="35000"/>
                            </a:schemeClr>
                          </a:solidFill>
                        </a:rPr>
                        <a:t>Limited data measurement</a:t>
                      </a:r>
                      <a:endParaRPr lang="en-US" sz="1600" dirty="0">
                        <a:solidFill>
                          <a:schemeClr val="tx1">
                            <a:lumMod val="65000"/>
                            <a:lumOff val="35000"/>
                          </a:schemeClr>
                        </a:solidFill>
                      </a:endParaRPr>
                    </a:p>
                  </a:txBody>
                  <a:tcPr anchor="ctr"/>
                </a:tc>
                <a:tc>
                  <a:txBody>
                    <a:bodyPr/>
                    <a:lstStyle/>
                    <a:p>
                      <a:r>
                        <a:rPr lang="en-US" sz="1600" i="1" u="sng" dirty="0">
                          <a:solidFill>
                            <a:schemeClr val="tx1">
                              <a:lumMod val="65000"/>
                              <a:lumOff val="35000"/>
                            </a:schemeClr>
                          </a:solidFill>
                        </a:rPr>
                        <a:t>More data measurement needed</a:t>
                      </a:r>
                    </a:p>
                  </a:txBody>
                  <a:tcPr anchor="ctr"/>
                </a:tc>
                <a:extLst>
                  <a:ext uri="{0D108BD9-81ED-4DB2-BD59-A6C34878D82A}">
                    <a16:rowId xmlns="" xmlns:a16="http://schemas.microsoft.com/office/drawing/2014/main" val="10001"/>
                  </a:ext>
                </a:extLst>
              </a:tr>
              <a:tr h="1476655">
                <a:tc>
                  <a:txBody>
                    <a:bodyPr/>
                    <a:lstStyle/>
                    <a:p>
                      <a:r>
                        <a:rPr lang="en-US" sz="2000" b="1" dirty="0">
                          <a:solidFill>
                            <a:schemeClr val="tx1">
                              <a:lumMod val="65000"/>
                              <a:lumOff val="35000"/>
                            </a:schemeClr>
                          </a:solidFill>
                        </a:rPr>
                        <a:t>Forward Mechanism</a:t>
                      </a:r>
                    </a:p>
                  </a:txBody>
                  <a:tcPr anchor="ctr"/>
                </a:tc>
                <a:tc>
                  <a:txBody>
                    <a:bodyPr/>
                    <a:lstStyle/>
                    <a:p>
                      <a:r>
                        <a:rPr lang="en-US" altLang="zh-CN" sz="1600" dirty="0">
                          <a:solidFill>
                            <a:schemeClr val="tx1">
                              <a:lumMod val="65000"/>
                              <a:lumOff val="35000"/>
                            </a:schemeClr>
                          </a:solidFill>
                        </a:rPr>
                        <a:t>Forwarding mechanism matching current control system</a:t>
                      </a:r>
                      <a:r>
                        <a:rPr lang="zh-CN" altLang="en-US" sz="1600" dirty="0">
                          <a:solidFill>
                            <a:schemeClr val="tx1">
                              <a:lumMod val="65000"/>
                              <a:lumOff val="35000"/>
                            </a:schemeClr>
                          </a:solidFill>
                        </a:rPr>
                        <a:t>， </a:t>
                      </a:r>
                      <a:r>
                        <a:rPr lang="en-US" altLang="zh-CN" sz="1600" dirty="0">
                          <a:solidFill>
                            <a:schemeClr val="tx1">
                              <a:lumMod val="65000"/>
                              <a:lumOff val="35000"/>
                            </a:schemeClr>
                          </a:solidFill>
                        </a:rPr>
                        <a:t>like ACLs</a:t>
                      </a:r>
                      <a:r>
                        <a:rPr lang="en-US" altLang="zh-CN" sz="1600" baseline="0" dirty="0">
                          <a:solidFill>
                            <a:schemeClr val="tx1">
                              <a:lumMod val="65000"/>
                              <a:lumOff val="35000"/>
                            </a:schemeClr>
                          </a:solidFill>
                        </a:rPr>
                        <a:t> by configuration</a:t>
                      </a:r>
                      <a:endParaRPr lang="en-US" sz="1600" dirty="0">
                        <a:solidFill>
                          <a:schemeClr val="tx1">
                            <a:lumMod val="65000"/>
                            <a:lumOff val="35000"/>
                          </a:schemeClr>
                        </a:solidFill>
                      </a:endParaRPr>
                    </a:p>
                  </a:txBody>
                  <a:tcPr anchor="ctr"/>
                </a:tc>
                <a:tc>
                  <a:txBody>
                    <a:bodyPr/>
                    <a:lstStyle/>
                    <a:p>
                      <a:r>
                        <a:rPr lang="en-US" sz="1600" i="1" u="sng" dirty="0">
                          <a:solidFill>
                            <a:schemeClr val="tx1">
                              <a:lumMod val="65000"/>
                              <a:lumOff val="35000"/>
                            </a:schemeClr>
                          </a:solidFill>
                        </a:rPr>
                        <a:t>New control system</a:t>
                      </a:r>
                    </a:p>
                    <a:p>
                      <a:r>
                        <a:rPr lang="en-US" sz="1600" i="0" u="none" dirty="0">
                          <a:solidFill>
                            <a:schemeClr val="tx1">
                              <a:lumMod val="65000"/>
                              <a:lumOff val="35000"/>
                            </a:schemeClr>
                          </a:solidFill>
                        </a:rPr>
                        <a:t>e.g. traffic balancing in forwarding procedure according to specified percentage of each next hop in routing table</a:t>
                      </a:r>
                    </a:p>
                  </a:txBody>
                  <a:tcPr anchor="ctr"/>
                </a:tc>
                <a:extLst>
                  <a:ext uri="{0D108BD9-81ED-4DB2-BD59-A6C34878D82A}">
                    <a16:rowId xmlns="" xmlns:a16="http://schemas.microsoft.com/office/drawing/2014/main" val="10002"/>
                  </a:ext>
                </a:extLst>
              </a:tr>
              <a:tr h="801042">
                <a:tc>
                  <a:txBody>
                    <a:bodyPr/>
                    <a:lstStyle/>
                    <a:p>
                      <a:r>
                        <a:rPr lang="en-US" altLang="zh-CN" sz="2000" b="1" dirty="0">
                          <a:solidFill>
                            <a:schemeClr val="tx1">
                              <a:lumMod val="65000"/>
                              <a:lumOff val="35000"/>
                            </a:schemeClr>
                          </a:solidFill>
                        </a:rPr>
                        <a:t>AI into forwarding plane</a:t>
                      </a:r>
                      <a:endParaRPr lang="en-US" sz="2000" b="1" dirty="0">
                        <a:solidFill>
                          <a:schemeClr val="tx1">
                            <a:lumMod val="65000"/>
                            <a:lumOff val="35000"/>
                          </a:schemeClr>
                        </a:solidFill>
                      </a:endParaRPr>
                    </a:p>
                  </a:txBody>
                  <a:tcPr anchor="ctr"/>
                </a:tc>
                <a:tc>
                  <a:txBody>
                    <a:bodyPr/>
                    <a:lstStyle/>
                    <a:p>
                      <a:r>
                        <a:rPr lang="en-US" altLang="zh-CN" sz="1600" dirty="0">
                          <a:solidFill>
                            <a:schemeClr val="tx1">
                              <a:lumMod val="65000"/>
                              <a:lumOff val="35000"/>
                            </a:schemeClr>
                          </a:solidFill>
                        </a:rPr>
                        <a:t>Reactive/Preset resource reservation</a:t>
                      </a:r>
                      <a:endParaRPr lang="en-US" sz="1600" dirty="0">
                        <a:solidFill>
                          <a:schemeClr val="tx1">
                            <a:lumMod val="65000"/>
                            <a:lumOff val="35000"/>
                          </a:schemeClr>
                        </a:solidFill>
                      </a:endParaRPr>
                    </a:p>
                  </a:txBody>
                  <a:tcPr anchor="ctr"/>
                </a:tc>
                <a:tc>
                  <a:txBody>
                    <a:bodyPr/>
                    <a:lstStyle/>
                    <a:p>
                      <a:r>
                        <a:rPr lang="en-US" sz="1600" i="1" u="sng" dirty="0">
                          <a:solidFill>
                            <a:schemeClr val="tx1">
                              <a:lumMod val="65000"/>
                              <a:lumOff val="35000"/>
                            </a:schemeClr>
                          </a:solidFill>
                        </a:rPr>
                        <a:t>predictive resource allocation</a:t>
                      </a:r>
                    </a:p>
                  </a:txBody>
                  <a:tcPr anchor="ct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1997428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Emergence of the “Collection” Data Plane</a:t>
            </a:r>
            <a:endParaRPr lang="en-US" dirty="0"/>
          </a:p>
        </p:txBody>
      </p:sp>
      <p:sp>
        <p:nvSpPr>
          <p:cNvPr id="117" name="副标题 116"/>
          <p:cNvSpPr>
            <a:spLocks noGrp="1"/>
          </p:cNvSpPr>
          <p:nvPr>
            <p:ph type="subTitle" idx="1"/>
          </p:nvPr>
        </p:nvSpPr>
        <p:spPr>
          <a:xfrm>
            <a:off x="517587" y="1269555"/>
            <a:ext cx="11412647" cy="5032758"/>
          </a:xfrm>
        </p:spPr>
        <p:txBody>
          <a:bodyPr>
            <a:normAutofit/>
          </a:bodyPr>
          <a:lstStyle/>
          <a:p>
            <a:r>
              <a:rPr lang="en-US" altLang="zh-CN" sz="1600" dirty="0"/>
              <a:t>As with the network and service complexity increases, data  will play an increasingly important role</a:t>
            </a:r>
          </a:p>
          <a:p>
            <a:r>
              <a:rPr lang="en-US" altLang="zh-CN" sz="1600" dirty="0"/>
              <a:t>       - Data collection is a complex and heavy load work. It needs careful organization and design.</a:t>
            </a:r>
          </a:p>
          <a:p>
            <a:r>
              <a:rPr lang="en-US" altLang="zh-CN" sz="1600" dirty="0"/>
              <a:t>       - Support multi-layers</a:t>
            </a:r>
          </a:p>
          <a:p>
            <a:r>
              <a:rPr lang="en-US" altLang="zh-CN" sz="1600" dirty="0"/>
              <a:t>       - Functions: network state measurement, centralized or distributed, planning/optimization/compression of measurement. </a:t>
            </a:r>
          </a:p>
        </p:txBody>
      </p:sp>
      <p:sp>
        <p:nvSpPr>
          <p:cNvPr id="14" name="梯形 13"/>
          <p:cNvSpPr/>
          <p:nvPr/>
        </p:nvSpPr>
        <p:spPr>
          <a:xfrm>
            <a:off x="4677261" y="3256017"/>
            <a:ext cx="2276202" cy="2766065"/>
          </a:xfrm>
          <a:prstGeom prst="trapezoid">
            <a:avLst>
              <a:gd name="adj" fmla="val 34332"/>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lIns="91425" tIns="45712" rIns="91425" bIns="45712" rtlCol="0" anchor="ctr"/>
          <a:lstStyle/>
          <a:p>
            <a:pPr algn="ctr"/>
            <a:endParaRPr lang="zh-CN" altLang="en-US">
              <a:solidFill>
                <a:schemeClr val="tx1"/>
              </a:solidFill>
            </a:endParaRPr>
          </a:p>
        </p:txBody>
      </p:sp>
      <p:pic>
        <p:nvPicPr>
          <p:cNvPr id="15" name="图片 14"/>
          <p:cNvPicPr>
            <a:picLocks noChangeAspect="1"/>
          </p:cNvPicPr>
          <p:nvPr/>
        </p:nvPicPr>
        <p:blipFill>
          <a:blip r:embed="rId2" cstate="print"/>
          <a:stretch>
            <a:fillRect/>
          </a:stretch>
        </p:blipFill>
        <p:spPr>
          <a:xfrm>
            <a:off x="4979203" y="5328246"/>
            <a:ext cx="331208" cy="316396"/>
          </a:xfrm>
          <a:prstGeom prst="rect">
            <a:avLst/>
          </a:prstGeom>
        </p:spPr>
      </p:pic>
      <p:pic>
        <p:nvPicPr>
          <p:cNvPr id="16" name="图片 15"/>
          <p:cNvPicPr>
            <a:picLocks noChangeAspect="1"/>
          </p:cNvPicPr>
          <p:nvPr/>
        </p:nvPicPr>
        <p:blipFill>
          <a:blip r:embed="rId2" cstate="print"/>
          <a:stretch>
            <a:fillRect/>
          </a:stretch>
        </p:blipFill>
        <p:spPr>
          <a:xfrm>
            <a:off x="5898275" y="4729071"/>
            <a:ext cx="331208" cy="316396"/>
          </a:xfrm>
          <a:prstGeom prst="rect">
            <a:avLst/>
          </a:prstGeom>
        </p:spPr>
      </p:pic>
      <p:pic>
        <p:nvPicPr>
          <p:cNvPr id="17" name="图片 16"/>
          <p:cNvPicPr>
            <a:picLocks noChangeAspect="1"/>
          </p:cNvPicPr>
          <p:nvPr/>
        </p:nvPicPr>
        <p:blipFill>
          <a:blip r:embed="rId2" cstate="print"/>
          <a:stretch>
            <a:fillRect/>
          </a:stretch>
        </p:blipFill>
        <p:spPr>
          <a:xfrm>
            <a:off x="6314019" y="5325833"/>
            <a:ext cx="331208" cy="316396"/>
          </a:xfrm>
          <a:prstGeom prst="rect">
            <a:avLst/>
          </a:prstGeom>
        </p:spPr>
      </p:pic>
      <p:cxnSp>
        <p:nvCxnSpPr>
          <p:cNvPr id="18" name="直接连接符 17"/>
          <p:cNvCxnSpPr>
            <a:stCxn id="15" idx="0"/>
            <a:endCxn id="16" idx="1"/>
          </p:cNvCxnSpPr>
          <p:nvPr/>
        </p:nvCxnSpPr>
        <p:spPr>
          <a:xfrm flipV="1">
            <a:off x="5144807" y="4887271"/>
            <a:ext cx="753468" cy="440975"/>
          </a:xfrm>
          <a:prstGeom prst="line">
            <a:avLst/>
          </a:prstGeom>
          <a:ln w="254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15" idx="3"/>
            <a:endCxn id="17" idx="1"/>
          </p:cNvCxnSpPr>
          <p:nvPr/>
        </p:nvCxnSpPr>
        <p:spPr>
          <a:xfrm flipV="1">
            <a:off x="5310411" y="5484032"/>
            <a:ext cx="1003608" cy="2413"/>
          </a:xfrm>
          <a:prstGeom prst="line">
            <a:avLst/>
          </a:prstGeom>
          <a:ln w="254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6" idx="3"/>
            <a:endCxn id="17" idx="0"/>
          </p:cNvCxnSpPr>
          <p:nvPr/>
        </p:nvCxnSpPr>
        <p:spPr>
          <a:xfrm>
            <a:off x="6229483" y="4887271"/>
            <a:ext cx="250140" cy="438563"/>
          </a:xfrm>
          <a:prstGeom prst="line">
            <a:avLst/>
          </a:prstGeom>
          <a:ln w="25400">
            <a:solidFill>
              <a:srgbClr val="00AEEF"/>
            </a:solidFill>
          </a:ln>
        </p:spPr>
        <p:style>
          <a:lnRef idx="1">
            <a:schemeClr val="accent1"/>
          </a:lnRef>
          <a:fillRef idx="0">
            <a:schemeClr val="accent1"/>
          </a:fillRef>
          <a:effectRef idx="0">
            <a:schemeClr val="accent1"/>
          </a:effectRef>
          <a:fontRef idx="minor">
            <a:schemeClr val="tx1"/>
          </a:fontRef>
        </p:style>
      </p:cxnSp>
      <p:sp>
        <p:nvSpPr>
          <p:cNvPr id="21" name="任意多边形 20"/>
          <p:cNvSpPr/>
          <p:nvPr/>
        </p:nvSpPr>
        <p:spPr>
          <a:xfrm>
            <a:off x="5588440" y="5538302"/>
            <a:ext cx="415745" cy="239048"/>
          </a:xfrm>
          <a:custGeom>
            <a:avLst/>
            <a:gdLst>
              <a:gd name="connsiteX0" fmla="*/ 0 w 841663"/>
              <a:gd name="connsiteY0" fmla="*/ 401782 h 742950"/>
              <a:gd name="connsiteX1" fmla="*/ 20781 w 841663"/>
              <a:gd name="connsiteY1" fmla="*/ 193963 h 742950"/>
              <a:gd name="connsiteX2" fmla="*/ 41563 w 841663"/>
              <a:gd name="connsiteY2" fmla="*/ 277091 h 742950"/>
              <a:gd name="connsiteX3" fmla="*/ 166254 w 841663"/>
              <a:gd name="connsiteY3" fmla="*/ 17318 h 742950"/>
              <a:gd name="connsiteX4" fmla="*/ 218209 w 841663"/>
              <a:gd name="connsiteY4" fmla="*/ 381000 h 742950"/>
              <a:gd name="connsiteX5" fmla="*/ 342900 w 841663"/>
              <a:gd name="connsiteY5" fmla="*/ 734291 h 742950"/>
              <a:gd name="connsiteX6" fmla="*/ 374072 w 841663"/>
              <a:gd name="connsiteY6" fmla="*/ 329045 h 742950"/>
              <a:gd name="connsiteX7" fmla="*/ 467590 w 841663"/>
              <a:gd name="connsiteY7" fmla="*/ 193963 h 742950"/>
              <a:gd name="connsiteX8" fmla="*/ 457200 w 841663"/>
              <a:gd name="connsiteY8" fmla="*/ 474518 h 742950"/>
              <a:gd name="connsiteX9" fmla="*/ 529936 w 841663"/>
              <a:gd name="connsiteY9" fmla="*/ 256309 h 742950"/>
              <a:gd name="connsiteX10" fmla="*/ 529936 w 841663"/>
              <a:gd name="connsiteY10" fmla="*/ 484909 h 742950"/>
              <a:gd name="connsiteX11" fmla="*/ 602672 w 841663"/>
              <a:gd name="connsiteY11" fmla="*/ 339436 h 742950"/>
              <a:gd name="connsiteX12" fmla="*/ 685800 w 841663"/>
              <a:gd name="connsiteY12" fmla="*/ 609600 h 742950"/>
              <a:gd name="connsiteX13" fmla="*/ 810490 w 841663"/>
              <a:gd name="connsiteY13" fmla="*/ 162791 h 742950"/>
              <a:gd name="connsiteX14" fmla="*/ 841663 w 841663"/>
              <a:gd name="connsiteY14" fmla="*/ 484909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1663" h="742950">
                <a:moveTo>
                  <a:pt x="0" y="401782"/>
                </a:moveTo>
                <a:cubicBezTo>
                  <a:pt x="6927" y="308263"/>
                  <a:pt x="13854" y="214745"/>
                  <a:pt x="20781" y="193963"/>
                </a:cubicBezTo>
                <a:cubicBezTo>
                  <a:pt x="27708" y="173181"/>
                  <a:pt x="17318" y="306532"/>
                  <a:pt x="41563" y="277091"/>
                </a:cubicBezTo>
                <a:cubicBezTo>
                  <a:pt x="65808" y="247650"/>
                  <a:pt x="136813" y="0"/>
                  <a:pt x="166254" y="17318"/>
                </a:cubicBezTo>
                <a:cubicBezTo>
                  <a:pt x="195695" y="34636"/>
                  <a:pt x="188768" y="261504"/>
                  <a:pt x="218209" y="381000"/>
                </a:cubicBezTo>
                <a:cubicBezTo>
                  <a:pt x="247650" y="500496"/>
                  <a:pt x="316923" y="742950"/>
                  <a:pt x="342900" y="734291"/>
                </a:cubicBezTo>
                <a:cubicBezTo>
                  <a:pt x="368877" y="725632"/>
                  <a:pt x="353290" y="419100"/>
                  <a:pt x="374072" y="329045"/>
                </a:cubicBezTo>
                <a:cubicBezTo>
                  <a:pt x="394854" y="238990"/>
                  <a:pt x="453735" y="169718"/>
                  <a:pt x="467590" y="193963"/>
                </a:cubicBezTo>
                <a:cubicBezTo>
                  <a:pt x="481445" y="218208"/>
                  <a:pt x="446809" y="464127"/>
                  <a:pt x="457200" y="474518"/>
                </a:cubicBezTo>
                <a:cubicBezTo>
                  <a:pt x="467591" y="484909"/>
                  <a:pt x="517813" y="254577"/>
                  <a:pt x="529936" y="256309"/>
                </a:cubicBezTo>
                <a:cubicBezTo>
                  <a:pt x="542059" y="258041"/>
                  <a:pt x="517813" y="471055"/>
                  <a:pt x="529936" y="484909"/>
                </a:cubicBezTo>
                <a:cubicBezTo>
                  <a:pt x="542059" y="498763"/>
                  <a:pt x="576695" y="318654"/>
                  <a:pt x="602672" y="339436"/>
                </a:cubicBezTo>
                <a:cubicBezTo>
                  <a:pt x="628649" y="360218"/>
                  <a:pt x="651164" y="639041"/>
                  <a:pt x="685800" y="609600"/>
                </a:cubicBezTo>
                <a:cubicBezTo>
                  <a:pt x="720436" y="580159"/>
                  <a:pt x="784513" y="183573"/>
                  <a:pt x="810490" y="162791"/>
                </a:cubicBezTo>
                <a:cubicBezTo>
                  <a:pt x="836467" y="142009"/>
                  <a:pt x="839065" y="313459"/>
                  <a:pt x="841663" y="484909"/>
                </a:cubicBezTo>
              </a:path>
            </a:pathLst>
          </a:custGeom>
          <a:noFill/>
          <a:ln w="28575">
            <a:solidFill>
              <a:srgbClr val="1DFF43"/>
            </a:solidFill>
          </a:ln>
        </p:spPr>
        <p:style>
          <a:lnRef idx="1">
            <a:schemeClr val="accent1"/>
          </a:lnRef>
          <a:fillRef idx="0">
            <a:schemeClr val="accent1"/>
          </a:fillRef>
          <a:effectRef idx="0">
            <a:schemeClr val="accent1"/>
          </a:effectRef>
          <a:fontRef idx="minor">
            <a:schemeClr val="tx1"/>
          </a:fontRef>
        </p:style>
        <p:txBody>
          <a:bodyPr lIns="91425" tIns="45712" rIns="91425" bIns="45712" rtlCol="0" anchor="ctr"/>
          <a:lstStyle/>
          <a:p>
            <a:pPr algn="ctr"/>
            <a:endParaRPr lang="zh-CN" altLang="en-US"/>
          </a:p>
        </p:txBody>
      </p:sp>
      <p:pic>
        <p:nvPicPr>
          <p:cNvPr id="22" name="图片 21"/>
          <p:cNvPicPr>
            <a:picLocks noChangeAspect="1"/>
          </p:cNvPicPr>
          <p:nvPr/>
        </p:nvPicPr>
        <p:blipFill>
          <a:blip r:embed="rId3" cstate="print"/>
          <a:stretch>
            <a:fillRect/>
          </a:stretch>
        </p:blipFill>
        <p:spPr>
          <a:xfrm>
            <a:off x="5459596" y="3637493"/>
            <a:ext cx="744194" cy="512381"/>
          </a:xfrm>
          <a:prstGeom prst="rect">
            <a:avLst/>
          </a:prstGeom>
        </p:spPr>
      </p:pic>
      <p:pic>
        <p:nvPicPr>
          <p:cNvPr id="23" name="Picture 2" descr="C:\Users\g00313527\Downloads\管理员.png"/>
          <p:cNvPicPr>
            <a:picLocks noChangeAspect="1" noChangeArrowheads="1"/>
          </p:cNvPicPr>
          <p:nvPr/>
        </p:nvPicPr>
        <p:blipFill>
          <a:blip r:embed="rId4" cstate="print"/>
          <a:srcRect/>
          <a:stretch>
            <a:fillRect/>
          </a:stretch>
        </p:blipFill>
        <p:spPr bwMode="auto">
          <a:xfrm>
            <a:off x="5616015" y="2585334"/>
            <a:ext cx="412423" cy="412412"/>
          </a:xfrm>
          <a:prstGeom prst="rect">
            <a:avLst/>
          </a:prstGeom>
          <a:noFill/>
        </p:spPr>
      </p:pic>
      <p:sp>
        <p:nvSpPr>
          <p:cNvPr id="24" name="圆角矩形 23"/>
          <p:cNvSpPr/>
          <p:nvPr/>
        </p:nvSpPr>
        <p:spPr>
          <a:xfrm>
            <a:off x="5438364" y="3096652"/>
            <a:ext cx="740151" cy="138578"/>
          </a:xfrm>
          <a:prstGeom prst="roundRect">
            <a:avLst/>
          </a:prstGeom>
          <a:solidFill>
            <a:srgbClr val="FFFF00"/>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5" tIns="45712" rIns="91425" bIns="45712" rtlCol="0" anchor="ctr"/>
          <a:lstStyle/>
          <a:p>
            <a:pPr algn="ctr"/>
            <a:endParaRPr lang="zh-CN" altLang="en-US">
              <a:solidFill>
                <a:schemeClr val="tx1"/>
              </a:solidFill>
            </a:endParaRPr>
          </a:p>
        </p:txBody>
      </p:sp>
      <p:pic>
        <p:nvPicPr>
          <p:cNvPr id="35" name="Picture 2" descr="C:\Users\g00313527\Downloads\管理员.png"/>
          <p:cNvPicPr>
            <a:picLocks noChangeAspect="1" noChangeArrowheads="1"/>
          </p:cNvPicPr>
          <p:nvPr/>
        </p:nvPicPr>
        <p:blipFill>
          <a:blip r:embed="rId4" cstate="print"/>
          <a:srcRect/>
          <a:stretch>
            <a:fillRect/>
          </a:stretch>
        </p:blipFill>
        <p:spPr bwMode="auto">
          <a:xfrm>
            <a:off x="9213556" y="2585335"/>
            <a:ext cx="412423" cy="412411"/>
          </a:xfrm>
          <a:prstGeom prst="rect">
            <a:avLst/>
          </a:prstGeom>
          <a:noFill/>
        </p:spPr>
      </p:pic>
      <p:sp>
        <p:nvSpPr>
          <p:cNvPr id="36" name="圆角矩形 35"/>
          <p:cNvSpPr/>
          <p:nvPr/>
        </p:nvSpPr>
        <p:spPr>
          <a:xfrm>
            <a:off x="9214448" y="3093190"/>
            <a:ext cx="339523" cy="135113"/>
          </a:xfrm>
          <a:prstGeom prst="roundRect">
            <a:avLst/>
          </a:prstGeom>
          <a:solidFill>
            <a:srgbClr val="FFFF00"/>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5" tIns="45712" rIns="91425" bIns="45712" rtlCol="0" anchor="ctr"/>
          <a:lstStyle/>
          <a:p>
            <a:pPr algn="ctr"/>
            <a:endParaRPr lang="zh-CN" altLang="en-US">
              <a:solidFill>
                <a:schemeClr val="tx1"/>
              </a:solidFill>
            </a:endParaRPr>
          </a:p>
        </p:txBody>
      </p:sp>
      <p:cxnSp>
        <p:nvCxnSpPr>
          <p:cNvPr id="37" name="直接箭头连接符 36"/>
          <p:cNvCxnSpPr/>
          <p:nvPr/>
        </p:nvCxnSpPr>
        <p:spPr>
          <a:xfrm flipV="1">
            <a:off x="5347270" y="4451797"/>
            <a:ext cx="0" cy="496274"/>
          </a:xfrm>
          <a:prstGeom prst="straightConnector1">
            <a:avLst/>
          </a:prstGeom>
          <a:ln w="38100">
            <a:solidFill>
              <a:srgbClr val="CC0000"/>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4011803" y="4104203"/>
            <a:ext cx="1149680" cy="523222"/>
          </a:xfrm>
          <a:prstGeom prst="rect">
            <a:avLst/>
          </a:prstGeom>
        </p:spPr>
        <p:txBody>
          <a:bodyPr wrap="none" lIns="91443" tIns="45721" rIns="91443" bIns="45721">
            <a:spAutoFit/>
          </a:bodyPr>
          <a:lstStyle/>
          <a:p>
            <a:r>
              <a:rPr lang="en-US" altLang="zh-CN" sz="1400" dirty="0">
                <a:solidFill>
                  <a:srgbClr val="CC0000"/>
                </a:solidFill>
              </a:rPr>
              <a:t>Small-scale</a:t>
            </a:r>
          </a:p>
          <a:p>
            <a:r>
              <a:rPr lang="en-US" altLang="zh-CN" sz="1400" dirty="0">
                <a:solidFill>
                  <a:srgbClr val="CC0000"/>
                </a:solidFill>
              </a:rPr>
              <a:t>Aggregation</a:t>
            </a:r>
            <a:endParaRPr lang="zh-CN" altLang="en-US" sz="1400" dirty="0">
              <a:solidFill>
                <a:srgbClr val="CC0000"/>
              </a:solidFill>
            </a:endParaRPr>
          </a:p>
        </p:txBody>
      </p:sp>
      <p:cxnSp>
        <p:nvCxnSpPr>
          <p:cNvPr id="40" name="直接箭头连接符 39"/>
          <p:cNvCxnSpPr/>
          <p:nvPr/>
        </p:nvCxnSpPr>
        <p:spPr>
          <a:xfrm flipV="1">
            <a:off x="5815932" y="4451797"/>
            <a:ext cx="0" cy="496274"/>
          </a:xfrm>
          <a:prstGeom prst="straightConnector1">
            <a:avLst/>
          </a:prstGeom>
          <a:ln w="38100">
            <a:solidFill>
              <a:srgbClr val="CC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V="1">
            <a:off x="6281817" y="4437906"/>
            <a:ext cx="0" cy="496274"/>
          </a:xfrm>
          <a:prstGeom prst="straightConnector1">
            <a:avLst/>
          </a:prstGeom>
          <a:ln w="38100">
            <a:solidFill>
              <a:srgbClr val="CC0000"/>
            </a:solidFill>
            <a:tailEnd type="triangle"/>
          </a:ln>
        </p:spPr>
        <p:style>
          <a:lnRef idx="1">
            <a:schemeClr val="accent1"/>
          </a:lnRef>
          <a:fillRef idx="0">
            <a:schemeClr val="accent1"/>
          </a:fillRef>
          <a:effectRef idx="0">
            <a:schemeClr val="accent1"/>
          </a:effectRef>
          <a:fontRef idx="minor">
            <a:schemeClr val="tx1"/>
          </a:fontRef>
        </p:style>
      </p:cxnSp>
      <p:sp>
        <p:nvSpPr>
          <p:cNvPr id="43" name="圆柱形 42"/>
          <p:cNvSpPr/>
          <p:nvPr/>
        </p:nvSpPr>
        <p:spPr>
          <a:xfrm>
            <a:off x="5545301" y="4005858"/>
            <a:ext cx="536189" cy="443614"/>
          </a:xfrm>
          <a:prstGeom prst="ca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t>DB</a:t>
            </a:r>
            <a:endParaRPr lang="zh-CN" altLang="en-US" sz="1600" dirty="0"/>
          </a:p>
        </p:txBody>
      </p:sp>
      <p:sp>
        <p:nvSpPr>
          <p:cNvPr id="44" name="矩形 43"/>
          <p:cNvSpPr/>
          <p:nvPr/>
        </p:nvSpPr>
        <p:spPr>
          <a:xfrm>
            <a:off x="8049459" y="3645818"/>
            <a:ext cx="2633627" cy="4051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800" dirty="0"/>
              <a:t>Data Plane</a:t>
            </a:r>
            <a:endParaRPr lang="zh-CN" altLang="en-US" sz="1800" dirty="0"/>
          </a:p>
        </p:txBody>
      </p:sp>
      <p:sp>
        <p:nvSpPr>
          <p:cNvPr id="49" name="文本框 48"/>
          <p:cNvSpPr txBox="1"/>
          <p:nvPr/>
        </p:nvSpPr>
        <p:spPr>
          <a:xfrm>
            <a:off x="1273051" y="5013970"/>
            <a:ext cx="2362400" cy="523220"/>
          </a:xfrm>
          <a:prstGeom prst="rect">
            <a:avLst/>
          </a:prstGeom>
          <a:noFill/>
        </p:spPr>
        <p:txBody>
          <a:bodyPr wrap="square" rtlCol="0">
            <a:spAutoFit/>
          </a:bodyPr>
          <a:lstStyle/>
          <a:p>
            <a:r>
              <a:rPr lang="en-US" altLang="zh-CN" sz="1400" dirty="0"/>
              <a:t>Small-scale. Feedback and reactive when necessary. </a:t>
            </a:r>
            <a:endParaRPr lang="zh-CN" altLang="en-US" sz="1400" dirty="0"/>
          </a:p>
        </p:txBody>
      </p:sp>
      <p:sp>
        <p:nvSpPr>
          <p:cNvPr id="50" name="文本框 49"/>
          <p:cNvSpPr txBox="1"/>
          <p:nvPr/>
        </p:nvSpPr>
        <p:spPr>
          <a:xfrm>
            <a:off x="4448291" y="6094090"/>
            <a:ext cx="2766803" cy="738664"/>
          </a:xfrm>
          <a:prstGeom prst="rect">
            <a:avLst/>
          </a:prstGeom>
          <a:noFill/>
        </p:spPr>
        <p:txBody>
          <a:bodyPr wrap="square" rtlCol="0">
            <a:spAutoFit/>
          </a:bodyPr>
          <a:lstStyle/>
          <a:p>
            <a:pPr algn="just"/>
            <a:r>
              <a:rPr lang="en-US" altLang="zh-CN" sz="1400" dirty="0"/>
              <a:t>Middle-scale. Data become a set of network states. Support the local controller functions </a:t>
            </a:r>
            <a:endParaRPr lang="zh-CN" altLang="en-US" sz="1400" dirty="0"/>
          </a:p>
        </p:txBody>
      </p:sp>
      <p:sp>
        <p:nvSpPr>
          <p:cNvPr id="51" name="文本框 50"/>
          <p:cNvSpPr txBox="1"/>
          <p:nvPr/>
        </p:nvSpPr>
        <p:spPr>
          <a:xfrm>
            <a:off x="7902226" y="5806058"/>
            <a:ext cx="3239139" cy="954107"/>
          </a:xfrm>
          <a:prstGeom prst="rect">
            <a:avLst/>
          </a:prstGeom>
          <a:noFill/>
        </p:spPr>
        <p:txBody>
          <a:bodyPr wrap="square" rtlCol="0">
            <a:spAutoFit/>
          </a:bodyPr>
          <a:lstStyle/>
          <a:p>
            <a:pPr algn="just"/>
            <a:r>
              <a:rPr lang="en-US" altLang="zh-CN" sz="1400" dirty="0"/>
              <a:t>Large-scale. Data become an abstract of lower infrastructure and services. Become an independent and global view of network </a:t>
            </a:r>
            <a:endParaRPr lang="zh-CN" altLang="en-US" sz="1400" dirty="0"/>
          </a:p>
        </p:txBody>
      </p:sp>
      <p:sp>
        <p:nvSpPr>
          <p:cNvPr id="4" name="梯形 3"/>
          <p:cNvSpPr/>
          <p:nvPr/>
        </p:nvSpPr>
        <p:spPr>
          <a:xfrm>
            <a:off x="1504729" y="3370598"/>
            <a:ext cx="1881244" cy="1427348"/>
          </a:xfrm>
          <a:prstGeom prst="trapezoid">
            <a:avLst>
              <a:gd name="adj" fmla="val 0"/>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lIns="91425" tIns="45712" rIns="91425" bIns="45712" rtlCol="0" anchor="ctr"/>
          <a:lstStyle/>
          <a:p>
            <a:pPr algn="ctr"/>
            <a:endParaRPr lang="zh-CN" altLang="en-US">
              <a:solidFill>
                <a:schemeClr val="tx1"/>
              </a:solidFill>
            </a:endParaRPr>
          </a:p>
        </p:txBody>
      </p:sp>
      <p:pic>
        <p:nvPicPr>
          <p:cNvPr id="5" name="图片 4"/>
          <p:cNvPicPr>
            <a:picLocks noChangeAspect="1"/>
          </p:cNvPicPr>
          <p:nvPr/>
        </p:nvPicPr>
        <p:blipFill>
          <a:blip r:embed="rId2" cstate="print"/>
          <a:stretch>
            <a:fillRect/>
          </a:stretch>
        </p:blipFill>
        <p:spPr>
          <a:xfrm>
            <a:off x="1553756" y="4227588"/>
            <a:ext cx="331208" cy="316396"/>
          </a:xfrm>
          <a:prstGeom prst="rect">
            <a:avLst/>
          </a:prstGeom>
        </p:spPr>
      </p:pic>
      <p:pic>
        <p:nvPicPr>
          <p:cNvPr id="6" name="图片 5"/>
          <p:cNvPicPr>
            <a:picLocks noChangeAspect="1"/>
          </p:cNvPicPr>
          <p:nvPr/>
        </p:nvPicPr>
        <p:blipFill>
          <a:blip r:embed="rId2" cstate="print"/>
          <a:stretch>
            <a:fillRect/>
          </a:stretch>
        </p:blipFill>
        <p:spPr>
          <a:xfrm>
            <a:off x="2472828" y="3628413"/>
            <a:ext cx="331208" cy="316396"/>
          </a:xfrm>
          <a:prstGeom prst="rect">
            <a:avLst/>
          </a:prstGeom>
        </p:spPr>
      </p:pic>
      <p:pic>
        <p:nvPicPr>
          <p:cNvPr id="7" name="图片 6"/>
          <p:cNvPicPr>
            <a:picLocks noChangeAspect="1"/>
          </p:cNvPicPr>
          <p:nvPr/>
        </p:nvPicPr>
        <p:blipFill>
          <a:blip r:embed="rId2" cstate="print"/>
          <a:stretch>
            <a:fillRect/>
          </a:stretch>
        </p:blipFill>
        <p:spPr>
          <a:xfrm>
            <a:off x="2888574" y="4225174"/>
            <a:ext cx="331208" cy="316396"/>
          </a:xfrm>
          <a:prstGeom prst="rect">
            <a:avLst/>
          </a:prstGeom>
        </p:spPr>
      </p:pic>
      <p:cxnSp>
        <p:nvCxnSpPr>
          <p:cNvPr id="8" name="直接连接符 7"/>
          <p:cNvCxnSpPr>
            <a:stCxn id="5" idx="0"/>
            <a:endCxn id="6" idx="1"/>
          </p:cNvCxnSpPr>
          <p:nvPr/>
        </p:nvCxnSpPr>
        <p:spPr>
          <a:xfrm flipV="1">
            <a:off x="1719361" y="3786613"/>
            <a:ext cx="753468" cy="440975"/>
          </a:xfrm>
          <a:prstGeom prst="line">
            <a:avLst/>
          </a:prstGeom>
          <a:ln w="254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5" idx="3"/>
            <a:endCxn id="7" idx="1"/>
          </p:cNvCxnSpPr>
          <p:nvPr/>
        </p:nvCxnSpPr>
        <p:spPr>
          <a:xfrm flipV="1">
            <a:off x="1884965" y="4383373"/>
            <a:ext cx="1003608" cy="2413"/>
          </a:xfrm>
          <a:prstGeom prst="line">
            <a:avLst/>
          </a:prstGeom>
          <a:ln w="254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6" idx="3"/>
            <a:endCxn id="7" idx="0"/>
          </p:cNvCxnSpPr>
          <p:nvPr/>
        </p:nvCxnSpPr>
        <p:spPr>
          <a:xfrm>
            <a:off x="2804037" y="3786613"/>
            <a:ext cx="250140" cy="438563"/>
          </a:xfrm>
          <a:prstGeom prst="line">
            <a:avLst/>
          </a:prstGeom>
          <a:ln w="25400">
            <a:solidFill>
              <a:srgbClr val="00AEEF"/>
            </a:solidFill>
          </a:ln>
        </p:spPr>
        <p:style>
          <a:lnRef idx="1">
            <a:schemeClr val="accent1"/>
          </a:lnRef>
          <a:fillRef idx="0">
            <a:schemeClr val="accent1"/>
          </a:fillRef>
          <a:effectRef idx="0">
            <a:schemeClr val="accent1"/>
          </a:effectRef>
          <a:fontRef idx="minor">
            <a:schemeClr val="tx1"/>
          </a:fontRef>
        </p:style>
      </p:cxnSp>
      <p:sp>
        <p:nvSpPr>
          <p:cNvPr id="11" name="任意多边形 10"/>
          <p:cNvSpPr/>
          <p:nvPr/>
        </p:nvSpPr>
        <p:spPr>
          <a:xfrm>
            <a:off x="2162994" y="4437644"/>
            <a:ext cx="415745" cy="239048"/>
          </a:xfrm>
          <a:custGeom>
            <a:avLst/>
            <a:gdLst>
              <a:gd name="connsiteX0" fmla="*/ 0 w 841663"/>
              <a:gd name="connsiteY0" fmla="*/ 401782 h 742950"/>
              <a:gd name="connsiteX1" fmla="*/ 20781 w 841663"/>
              <a:gd name="connsiteY1" fmla="*/ 193963 h 742950"/>
              <a:gd name="connsiteX2" fmla="*/ 41563 w 841663"/>
              <a:gd name="connsiteY2" fmla="*/ 277091 h 742950"/>
              <a:gd name="connsiteX3" fmla="*/ 166254 w 841663"/>
              <a:gd name="connsiteY3" fmla="*/ 17318 h 742950"/>
              <a:gd name="connsiteX4" fmla="*/ 218209 w 841663"/>
              <a:gd name="connsiteY4" fmla="*/ 381000 h 742950"/>
              <a:gd name="connsiteX5" fmla="*/ 342900 w 841663"/>
              <a:gd name="connsiteY5" fmla="*/ 734291 h 742950"/>
              <a:gd name="connsiteX6" fmla="*/ 374072 w 841663"/>
              <a:gd name="connsiteY6" fmla="*/ 329045 h 742950"/>
              <a:gd name="connsiteX7" fmla="*/ 467590 w 841663"/>
              <a:gd name="connsiteY7" fmla="*/ 193963 h 742950"/>
              <a:gd name="connsiteX8" fmla="*/ 457200 w 841663"/>
              <a:gd name="connsiteY8" fmla="*/ 474518 h 742950"/>
              <a:gd name="connsiteX9" fmla="*/ 529936 w 841663"/>
              <a:gd name="connsiteY9" fmla="*/ 256309 h 742950"/>
              <a:gd name="connsiteX10" fmla="*/ 529936 w 841663"/>
              <a:gd name="connsiteY10" fmla="*/ 484909 h 742950"/>
              <a:gd name="connsiteX11" fmla="*/ 602672 w 841663"/>
              <a:gd name="connsiteY11" fmla="*/ 339436 h 742950"/>
              <a:gd name="connsiteX12" fmla="*/ 685800 w 841663"/>
              <a:gd name="connsiteY12" fmla="*/ 609600 h 742950"/>
              <a:gd name="connsiteX13" fmla="*/ 810490 w 841663"/>
              <a:gd name="connsiteY13" fmla="*/ 162791 h 742950"/>
              <a:gd name="connsiteX14" fmla="*/ 841663 w 841663"/>
              <a:gd name="connsiteY14" fmla="*/ 484909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1663" h="742950">
                <a:moveTo>
                  <a:pt x="0" y="401782"/>
                </a:moveTo>
                <a:cubicBezTo>
                  <a:pt x="6927" y="308263"/>
                  <a:pt x="13854" y="214745"/>
                  <a:pt x="20781" y="193963"/>
                </a:cubicBezTo>
                <a:cubicBezTo>
                  <a:pt x="27708" y="173181"/>
                  <a:pt x="17318" y="306532"/>
                  <a:pt x="41563" y="277091"/>
                </a:cubicBezTo>
                <a:cubicBezTo>
                  <a:pt x="65808" y="247650"/>
                  <a:pt x="136813" y="0"/>
                  <a:pt x="166254" y="17318"/>
                </a:cubicBezTo>
                <a:cubicBezTo>
                  <a:pt x="195695" y="34636"/>
                  <a:pt x="188768" y="261504"/>
                  <a:pt x="218209" y="381000"/>
                </a:cubicBezTo>
                <a:cubicBezTo>
                  <a:pt x="247650" y="500496"/>
                  <a:pt x="316923" y="742950"/>
                  <a:pt x="342900" y="734291"/>
                </a:cubicBezTo>
                <a:cubicBezTo>
                  <a:pt x="368877" y="725632"/>
                  <a:pt x="353290" y="419100"/>
                  <a:pt x="374072" y="329045"/>
                </a:cubicBezTo>
                <a:cubicBezTo>
                  <a:pt x="394854" y="238990"/>
                  <a:pt x="453735" y="169718"/>
                  <a:pt x="467590" y="193963"/>
                </a:cubicBezTo>
                <a:cubicBezTo>
                  <a:pt x="481445" y="218208"/>
                  <a:pt x="446809" y="464127"/>
                  <a:pt x="457200" y="474518"/>
                </a:cubicBezTo>
                <a:cubicBezTo>
                  <a:pt x="467591" y="484909"/>
                  <a:pt x="517813" y="254577"/>
                  <a:pt x="529936" y="256309"/>
                </a:cubicBezTo>
                <a:cubicBezTo>
                  <a:pt x="542059" y="258041"/>
                  <a:pt x="517813" y="471055"/>
                  <a:pt x="529936" y="484909"/>
                </a:cubicBezTo>
                <a:cubicBezTo>
                  <a:pt x="542059" y="498763"/>
                  <a:pt x="576695" y="318654"/>
                  <a:pt x="602672" y="339436"/>
                </a:cubicBezTo>
                <a:cubicBezTo>
                  <a:pt x="628649" y="360218"/>
                  <a:pt x="651164" y="639041"/>
                  <a:pt x="685800" y="609600"/>
                </a:cubicBezTo>
                <a:cubicBezTo>
                  <a:pt x="720436" y="580159"/>
                  <a:pt x="784513" y="183573"/>
                  <a:pt x="810490" y="162791"/>
                </a:cubicBezTo>
                <a:cubicBezTo>
                  <a:pt x="836467" y="142009"/>
                  <a:pt x="839065" y="313459"/>
                  <a:pt x="841663" y="484909"/>
                </a:cubicBezTo>
              </a:path>
            </a:pathLst>
          </a:custGeom>
          <a:noFill/>
          <a:ln w="28575">
            <a:solidFill>
              <a:srgbClr val="1DFF43"/>
            </a:solidFill>
          </a:ln>
        </p:spPr>
        <p:style>
          <a:lnRef idx="1">
            <a:schemeClr val="accent1"/>
          </a:lnRef>
          <a:fillRef idx="0">
            <a:schemeClr val="accent1"/>
          </a:fillRef>
          <a:effectRef idx="0">
            <a:schemeClr val="accent1"/>
          </a:effectRef>
          <a:fontRef idx="minor">
            <a:schemeClr val="tx1"/>
          </a:fontRef>
        </p:style>
        <p:txBody>
          <a:bodyPr lIns="91425" tIns="45712" rIns="91425" bIns="45712" rtlCol="0" anchor="ctr"/>
          <a:lstStyle/>
          <a:p>
            <a:pPr algn="ctr"/>
            <a:endParaRPr lang="zh-CN" altLang="en-US"/>
          </a:p>
        </p:txBody>
      </p:sp>
      <p:pic>
        <p:nvPicPr>
          <p:cNvPr id="12" name="Picture 2" descr="C:\Users\g00313527\Downloads\管理员.png"/>
          <p:cNvPicPr>
            <a:picLocks noChangeAspect="1" noChangeArrowheads="1"/>
          </p:cNvPicPr>
          <p:nvPr/>
        </p:nvPicPr>
        <p:blipFill>
          <a:blip r:embed="rId4" cstate="print"/>
          <a:srcRect/>
          <a:stretch>
            <a:fillRect/>
          </a:stretch>
        </p:blipFill>
        <p:spPr bwMode="auto">
          <a:xfrm>
            <a:off x="2263323" y="2653027"/>
            <a:ext cx="412423" cy="412412"/>
          </a:xfrm>
          <a:prstGeom prst="rect">
            <a:avLst/>
          </a:prstGeom>
          <a:noFill/>
        </p:spPr>
      </p:pic>
      <p:sp>
        <p:nvSpPr>
          <p:cNvPr id="13" name="圆角矩形 12"/>
          <p:cNvSpPr/>
          <p:nvPr/>
        </p:nvSpPr>
        <p:spPr>
          <a:xfrm>
            <a:off x="1494338" y="3218164"/>
            <a:ext cx="1881243" cy="135113"/>
          </a:xfrm>
          <a:prstGeom prst="roundRect">
            <a:avLst/>
          </a:prstGeom>
          <a:solidFill>
            <a:srgbClr val="FFFF00"/>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5" tIns="45712" rIns="91425" bIns="45712" rtlCol="0" anchor="ctr"/>
          <a:lstStyle/>
          <a:p>
            <a:pPr algn="ctr"/>
            <a:endParaRPr lang="zh-CN" altLang="en-US">
              <a:solidFill>
                <a:schemeClr val="tx1"/>
              </a:solidFill>
            </a:endParaRPr>
          </a:p>
        </p:txBody>
      </p:sp>
      <p:sp>
        <p:nvSpPr>
          <p:cNvPr id="52" name="折角形 51"/>
          <p:cNvSpPr/>
          <p:nvPr/>
        </p:nvSpPr>
        <p:spPr>
          <a:xfrm>
            <a:off x="1273051" y="4440978"/>
            <a:ext cx="416576" cy="197329"/>
          </a:xfrm>
          <a:prstGeom prst="foldedCorner">
            <a:avLst/>
          </a:prstGeom>
          <a:solidFill>
            <a:schemeClr val="accent2">
              <a:alpha val="7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a:t>Data</a:t>
            </a:r>
            <a:endParaRPr lang="zh-CN" altLang="en-US" sz="800" dirty="0"/>
          </a:p>
        </p:txBody>
      </p:sp>
      <p:sp>
        <p:nvSpPr>
          <p:cNvPr id="53" name="折角形 52"/>
          <p:cNvSpPr/>
          <p:nvPr/>
        </p:nvSpPr>
        <p:spPr>
          <a:xfrm>
            <a:off x="3100371" y="4431752"/>
            <a:ext cx="416576" cy="197329"/>
          </a:xfrm>
          <a:prstGeom prst="foldedCorner">
            <a:avLst/>
          </a:prstGeom>
          <a:solidFill>
            <a:schemeClr val="accent2">
              <a:alpha val="7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a:t>Data</a:t>
            </a:r>
            <a:endParaRPr lang="zh-CN" altLang="en-US" sz="800" dirty="0"/>
          </a:p>
        </p:txBody>
      </p:sp>
      <p:sp>
        <p:nvSpPr>
          <p:cNvPr id="54" name="折角形 53"/>
          <p:cNvSpPr/>
          <p:nvPr/>
        </p:nvSpPr>
        <p:spPr>
          <a:xfrm>
            <a:off x="2240345" y="3868796"/>
            <a:ext cx="416576" cy="197329"/>
          </a:xfrm>
          <a:prstGeom prst="foldedCorner">
            <a:avLst/>
          </a:prstGeom>
          <a:solidFill>
            <a:schemeClr val="accent2">
              <a:alpha val="7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a:t>Data</a:t>
            </a:r>
            <a:endParaRPr lang="zh-CN" altLang="en-US" sz="800" dirty="0"/>
          </a:p>
        </p:txBody>
      </p:sp>
      <p:sp>
        <p:nvSpPr>
          <p:cNvPr id="56" name="折角形 55"/>
          <p:cNvSpPr/>
          <p:nvPr/>
        </p:nvSpPr>
        <p:spPr>
          <a:xfrm>
            <a:off x="4690092" y="5536787"/>
            <a:ext cx="416576" cy="197329"/>
          </a:xfrm>
          <a:prstGeom prst="foldedCorner">
            <a:avLst/>
          </a:prstGeom>
          <a:solidFill>
            <a:schemeClr val="accent2">
              <a:alpha val="7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a:t>Data</a:t>
            </a:r>
            <a:endParaRPr lang="zh-CN" altLang="en-US" sz="800" dirty="0"/>
          </a:p>
        </p:txBody>
      </p:sp>
      <p:sp>
        <p:nvSpPr>
          <p:cNvPr id="57" name="折角形 56"/>
          <p:cNvSpPr/>
          <p:nvPr/>
        </p:nvSpPr>
        <p:spPr>
          <a:xfrm>
            <a:off x="6517412" y="5527561"/>
            <a:ext cx="416576" cy="197329"/>
          </a:xfrm>
          <a:prstGeom prst="foldedCorner">
            <a:avLst/>
          </a:prstGeom>
          <a:solidFill>
            <a:schemeClr val="accent2">
              <a:alpha val="7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a:t>Data</a:t>
            </a:r>
            <a:endParaRPr lang="zh-CN" altLang="en-US" sz="800" dirty="0"/>
          </a:p>
        </p:txBody>
      </p:sp>
      <p:sp>
        <p:nvSpPr>
          <p:cNvPr id="58" name="折角形 57"/>
          <p:cNvSpPr/>
          <p:nvPr/>
        </p:nvSpPr>
        <p:spPr>
          <a:xfrm>
            <a:off x="5657386" y="4964605"/>
            <a:ext cx="416576" cy="197329"/>
          </a:xfrm>
          <a:prstGeom prst="foldedCorner">
            <a:avLst/>
          </a:prstGeom>
          <a:solidFill>
            <a:schemeClr val="accent2">
              <a:alpha val="7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800" dirty="0"/>
              <a:t>Data</a:t>
            </a:r>
            <a:endParaRPr lang="zh-CN" altLang="en-US" sz="800" dirty="0"/>
          </a:p>
        </p:txBody>
      </p:sp>
      <p:sp>
        <p:nvSpPr>
          <p:cNvPr id="59" name="矩形 58"/>
          <p:cNvSpPr/>
          <p:nvPr/>
        </p:nvSpPr>
        <p:spPr>
          <a:xfrm>
            <a:off x="498479" y="3986111"/>
            <a:ext cx="946069" cy="307779"/>
          </a:xfrm>
          <a:prstGeom prst="rect">
            <a:avLst/>
          </a:prstGeom>
        </p:spPr>
        <p:txBody>
          <a:bodyPr wrap="none" lIns="91443" tIns="45721" rIns="91443" bIns="45721">
            <a:spAutoFit/>
          </a:bodyPr>
          <a:lstStyle/>
          <a:p>
            <a:r>
              <a:rPr lang="en-US" altLang="zh-CN" sz="1400" dirty="0">
                <a:solidFill>
                  <a:srgbClr val="CC0000"/>
                </a:solidFill>
              </a:rPr>
              <a:t>Distributed</a:t>
            </a:r>
            <a:endParaRPr lang="zh-CN" altLang="en-US" sz="1400" dirty="0">
              <a:solidFill>
                <a:srgbClr val="CC0000"/>
              </a:solidFill>
            </a:endParaRPr>
          </a:p>
        </p:txBody>
      </p:sp>
      <p:cxnSp>
        <p:nvCxnSpPr>
          <p:cNvPr id="89" name="直接箭头连接符 88"/>
          <p:cNvCxnSpPr/>
          <p:nvPr/>
        </p:nvCxnSpPr>
        <p:spPr>
          <a:xfrm flipV="1">
            <a:off x="8473851" y="4077866"/>
            <a:ext cx="0" cy="308147"/>
          </a:xfrm>
          <a:prstGeom prst="straightConnector1">
            <a:avLst/>
          </a:prstGeom>
          <a:ln w="38100">
            <a:solidFill>
              <a:srgbClr val="CC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p:nvPr/>
        </p:nvCxnSpPr>
        <p:spPr>
          <a:xfrm flipV="1">
            <a:off x="9481963" y="4077866"/>
            <a:ext cx="0" cy="308147"/>
          </a:xfrm>
          <a:prstGeom prst="straightConnector1">
            <a:avLst/>
          </a:prstGeom>
          <a:ln w="38100">
            <a:solidFill>
              <a:srgbClr val="CC0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flipV="1">
            <a:off x="10490075" y="4077866"/>
            <a:ext cx="0" cy="308147"/>
          </a:xfrm>
          <a:prstGeom prst="straightConnector1">
            <a:avLst/>
          </a:prstGeom>
          <a:ln w="38100">
            <a:solidFill>
              <a:srgbClr val="CC0000"/>
            </a:solidFill>
            <a:tailEnd type="triangle"/>
          </a:ln>
        </p:spPr>
        <p:style>
          <a:lnRef idx="1">
            <a:schemeClr val="accent1"/>
          </a:lnRef>
          <a:fillRef idx="0">
            <a:schemeClr val="accent1"/>
          </a:fillRef>
          <a:effectRef idx="0">
            <a:schemeClr val="accent1"/>
          </a:effectRef>
          <a:fontRef idx="minor">
            <a:schemeClr val="tx1"/>
          </a:fontRef>
        </p:style>
      </p:cxnSp>
      <p:sp>
        <p:nvSpPr>
          <p:cNvPr id="92" name="矩形 91"/>
          <p:cNvSpPr/>
          <p:nvPr/>
        </p:nvSpPr>
        <p:spPr>
          <a:xfrm>
            <a:off x="6814610" y="3586881"/>
            <a:ext cx="1149680" cy="523222"/>
          </a:xfrm>
          <a:prstGeom prst="rect">
            <a:avLst/>
          </a:prstGeom>
        </p:spPr>
        <p:txBody>
          <a:bodyPr wrap="none" lIns="91443" tIns="45721" rIns="91443" bIns="45721">
            <a:spAutoFit/>
          </a:bodyPr>
          <a:lstStyle/>
          <a:p>
            <a:r>
              <a:rPr lang="en-US" altLang="zh-CN" sz="1400" dirty="0">
                <a:solidFill>
                  <a:srgbClr val="CC0000"/>
                </a:solidFill>
              </a:rPr>
              <a:t>Large-scale</a:t>
            </a:r>
          </a:p>
          <a:p>
            <a:r>
              <a:rPr lang="en-US" altLang="zh-CN" sz="1400" dirty="0">
                <a:solidFill>
                  <a:srgbClr val="CC0000"/>
                </a:solidFill>
              </a:rPr>
              <a:t>Aggregation</a:t>
            </a:r>
            <a:endParaRPr lang="zh-CN" altLang="en-US" sz="1400" dirty="0">
              <a:solidFill>
                <a:srgbClr val="CC0000"/>
              </a:solidFill>
            </a:endParaRPr>
          </a:p>
        </p:txBody>
      </p:sp>
      <p:sp>
        <p:nvSpPr>
          <p:cNvPr id="93" name="梯形 92"/>
          <p:cNvSpPr/>
          <p:nvPr/>
        </p:nvSpPr>
        <p:spPr>
          <a:xfrm>
            <a:off x="8049459" y="3285778"/>
            <a:ext cx="2633627" cy="308910"/>
          </a:xfrm>
          <a:prstGeom prst="trapezoid">
            <a:avLst>
              <a:gd name="adj" fmla="val 376592"/>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lIns="91425" tIns="45712" rIns="91425" bIns="45712" rtlCol="0" anchor="ctr"/>
          <a:lstStyle/>
          <a:p>
            <a:pPr algn="ctr"/>
            <a:endParaRPr lang="zh-CN" altLang="en-US">
              <a:solidFill>
                <a:schemeClr val="tx1"/>
              </a:solidFill>
            </a:endParaRPr>
          </a:p>
        </p:txBody>
      </p:sp>
      <p:pic>
        <p:nvPicPr>
          <p:cNvPr id="94" name="图片 9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33660" y="3213770"/>
            <a:ext cx="501097" cy="470426"/>
          </a:xfrm>
          <a:prstGeom prst="rect">
            <a:avLst/>
          </a:prstGeom>
        </p:spPr>
      </p:pic>
      <p:pic>
        <p:nvPicPr>
          <p:cNvPr id="114" name="图片 113"/>
          <p:cNvPicPr>
            <a:picLocks noChangeAspect="1"/>
          </p:cNvPicPr>
          <p:nvPr/>
        </p:nvPicPr>
        <p:blipFill>
          <a:blip r:embed="rId6"/>
          <a:stretch>
            <a:fillRect/>
          </a:stretch>
        </p:blipFill>
        <p:spPr>
          <a:xfrm>
            <a:off x="8946131" y="4386013"/>
            <a:ext cx="1071663" cy="1298469"/>
          </a:xfrm>
          <a:prstGeom prst="rect">
            <a:avLst/>
          </a:prstGeom>
        </p:spPr>
      </p:pic>
      <p:pic>
        <p:nvPicPr>
          <p:cNvPr id="115" name="图片 114"/>
          <p:cNvPicPr>
            <a:picLocks noChangeAspect="1"/>
          </p:cNvPicPr>
          <p:nvPr/>
        </p:nvPicPr>
        <p:blipFill>
          <a:blip r:embed="rId6"/>
          <a:stretch>
            <a:fillRect/>
          </a:stretch>
        </p:blipFill>
        <p:spPr>
          <a:xfrm>
            <a:off x="7888009" y="4386013"/>
            <a:ext cx="1071663" cy="1298469"/>
          </a:xfrm>
          <a:prstGeom prst="rect">
            <a:avLst/>
          </a:prstGeom>
        </p:spPr>
      </p:pic>
      <p:pic>
        <p:nvPicPr>
          <p:cNvPr id="116" name="图片 115"/>
          <p:cNvPicPr>
            <a:picLocks noChangeAspect="1"/>
          </p:cNvPicPr>
          <p:nvPr/>
        </p:nvPicPr>
        <p:blipFill>
          <a:blip r:embed="rId6"/>
          <a:stretch>
            <a:fillRect/>
          </a:stretch>
        </p:blipFill>
        <p:spPr>
          <a:xfrm>
            <a:off x="10004253" y="4386013"/>
            <a:ext cx="1071663" cy="1298469"/>
          </a:xfrm>
          <a:prstGeom prst="rect">
            <a:avLst/>
          </a:prstGeom>
        </p:spPr>
      </p:pic>
    </p:spTree>
    <p:extLst>
      <p:ext uri="{BB962C8B-B14F-4D97-AF65-F5344CB8AC3E}">
        <p14:creationId xmlns:p14="http://schemas.microsoft.com/office/powerpoint/2010/main" val="1005207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dirty="0"/>
              <a:t>Agenda</a:t>
            </a:r>
            <a:endParaRPr lang="zh-CN" altLang="en-US" dirty="0"/>
          </a:p>
        </p:txBody>
      </p:sp>
      <p:sp>
        <p:nvSpPr>
          <p:cNvPr id="5" name="副标题 4"/>
          <p:cNvSpPr>
            <a:spLocks noGrp="1"/>
          </p:cNvSpPr>
          <p:nvPr>
            <p:ph type="subTitle" idx="1"/>
          </p:nvPr>
        </p:nvSpPr>
        <p:spPr/>
        <p:txBody>
          <a:bodyPr>
            <a:normAutofit/>
          </a:bodyPr>
          <a:lstStyle/>
          <a:p>
            <a:pPr marL="342900" indent="-342900">
              <a:spcBef>
                <a:spcPts val="600"/>
              </a:spcBef>
              <a:spcAft>
                <a:spcPts val="600"/>
              </a:spcAft>
              <a:buFont typeface="Arial" panose="020B0604020202020204" pitchFamily="34" charset="0"/>
              <a:buChar char="•"/>
            </a:pPr>
            <a:r>
              <a:rPr lang="en-US" altLang="zh-CN" dirty="0">
                <a:solidFill>
                  <a:schemeClr val="bg1">
                    <a:lumMod val="65000"/>
                  </a:schemeClr>
                </a:solidFill>
              </a:rPr>
              <a:t>What can ML/AI bring to the network?</a:t>
            </a:r>
          </a:p>
          <a:p>
            <a:pPr marL="342900" indent="-342900">
              <a:spcBef>
                <a:spcPts val="600"/>
              </a:spcBef>
              <a:spcAft>
                <a:spcPts val="600"/>
              </a:spcAft>
              <a:buFont typeface="Arial" panose="020B0604020202020204" pitchFamily="34" charset="0"/>
              <a:buChar char="•"/>
            </a:pPr>
            <a:r>
              <a:rPr lang="en-US" altLang="zh-CN" dirty="0">
                <a:solidFill>
                  <a:schemeClr val="bg1">
                    <a:lumMod val="65000"/>
                  </a:schemeClr>
                </a:solidFill>
              </a:rPr>
              <a:t>Huawei’s Approach: </a:t>
            </a:r>
            <a:r>
              <a:rPr lang="en-US" altLang="zh-CN" dirty="0" smtClean="0">
                <a:solidFill>
                  <a:schemeClr val="bg1">
                    <a:lumMod val="65000"/>
                  </a:schemeClr>
                </a:solidFill>
              </a:rPr>
              <a:t>Intelligent Network Infrastructure </a:t>
            </a:r>
            <a:endParaRPr lang="en-US" altLang="zh-CN" dirty="0">
              <a:solidFill>
                <a:schemeClr val="bg1">
                  <a:lumMod val="65000"/>
                </a:schemeClr>
              </a:solidFill>
            </a:endParaRPr>
          </a:p>
          <a:p>
            <a:pPr marL="342900" indent="-342900">
              <a:spcBef>
                <a:spcPts val="600"/>
              </a:spcBef>
              <a:spcAft>
                <a:spcPts val="600"/>
              </a:spcAft>
              <a:buFont typeface="Arial" panose="020B0604020202020204" pitchFamily="34" charset="0"/>
              <a:buChar char="•"/>
            </a:pPr>
            <a:r>
              <a:rPr lang="en-US" altLang="zh-CN" dirty="0">
                <a:solidFill>
                  <a:schemeClr val="bg1">
                    <a:lumMod val="65000"/>
                  </a:schemeClr>
                </a:solidFill>
              </a:rPr>
              <a:t>       - The Architecture and Impacts</a:t>
            </a:r>
          </a:p>
          <a:p>
            <a:pPr marL="342900" indent="-342900">
              <a:spcBef>
                <a:spcPts val="600"/>
              </a:spcBef>
              <a:spcAft>
                <a:spcPts val="600"/>
              </a:spcAft>
              <a:buFont typeface="Arial" panose="020B0604020202020204" pitchFamily="34" charset="0"/>
              <a:buChar char="•"/>
            </a:pPr>
            <a:r>
              <a:rPr lang="en-US" altLang="zh-CN" dirty="0"/>
              <a:t>       - Key Technologies</a:t>
            </a:r>
          </a:p>
          <a:p>
            <a:pPr marL="342900" indent="-342900">
              <a:spcBef>
                <a:spcPts val="600"/>
              </a:spcBef>
              <a:spcAft>
                <a:spcPts val="600"/>
              </a:spcAft>
              <a:buFont typeface="Arial" panose="020B0604020202020204" pitchFamily="34" charset="0"/>
              <a:buChar char="•"/>
            </a:pPr>
            <a:r>
              <a:rPr lang="en-US" altLang="zh-CN" dirty="0"/>
              <a:t>       - Case Studies</a:t>
            </a:r>
          </a:p>
          <a:p>
            <a:pPr marL="342900" indent="-342900">
              <a:spcBef>
                <a:spcPts val="600"/>
              </a:spcBef>
              <a:spcAft>
                <a:spcPts val="600"/>
              </a:spcAft>
              <a:buFont typeface="Arial" panose="020B0604020202020204" pitchFamily="34" charset="0"/>
              <a:buChar char="•"/>
            </a:pPr>
            <a:r>
              <a:rPr lang="en-US" altLang="zh-CN" dirty="0"/>
              <a:t>Roadmap</a:t>
            </a:r>
          </a:p>
        </p:txBody>
      </p:sp>
    </p:spTree>
    <p:extLst>
      <p:ext uri="{BB962C8B-B14F-4D97-AF65-F5344CB8AC3E}">
        <p14:creationId xmlns:p14="http://schemas.microsoft.com/office/powerpoint/2010/main" val="102107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3600" dirty="0">
                <a:solidFill>
                  <a:schemeClr val="tx1">
                    <a:lumMod val="65000"/>
                    <a:lumOff val="35000"/>
                  </a:schemeClr>
                </a:solidFill>
              </a:rPr>
              <a:t>Modern ML: Theory + Engineering</a:t>
            </a:r>
            <a:endParaRPr lang="zh-CN" altLang="en-US" sz="3600" dirty="0">
              <a:solidFill>
                <a:schemeClr val="tx1">
                  <a:lumMod val="65000"/>
                  <a:lumOff val="35000"/>
                </a:schemeClr>
              </a:solidFill>
            </a:endParaRPr>
          </a:p>
        </p:txBody>
      </p:sp>
      <p:sp>
        <p:nvSpPr>
          <p:cNvPr id="3" name="内容占位符 2"/>
          <p:cNvSpPr>
            <a:spLocks noGrp="1"/>
          </p:cNvSpPr>
          <p:nvPr>
            <p:ph idx="1"/>
          </p:nvPr>
        </p:nvSpPr>
        <p:spPr>
          <a:xfrm>
            <a:off x="552450" y="1405795"/>
            <a:ext cx="10975658" cy="5158854"/>
          </a:xfrm>
        </p:spPr>
        <p:txBody>
          <a:bodyPr>
            <a:normAutofit fontScale="85000" lnSpcReduction="20000"/>
          </a:bodyPr>
          <a:lstStyle/>
          <a:p>
            <a:r>
              <a:rPr lang="en-US" altLang="zh-CN" sz="2600" dirty="0"/>
              <a:t>Theory</a:t>
            </a:r>
            <a:endParaRPr lang="en-US" altLang="zh-CN" sz="1700" dirty="0"/>
          </a:p>
          <a:p>
            <a:pPr lvl="1"/>
            <a:r>
              <a:rPr lang="en-US" altLang="zh-CN" sz="1900" dirty="0"/>
              <a:t>Reinforcement learning to learn control (actions). Contrast inference (regression,  classification, …)</a:t>
            </a:r>
          </a:p>
          <a:p>
            <a:pPr lvl="1"/>
            <a:r>
              <a:rPr lang="en-US" altLang="zh-CN" sz="1900" dirty="0"/>
              <a:t>Stochastic modeling &amp; variational inference: Variational </a:t>
            </a:r>
            <a:r>
              <a:rPr lang="en-US" altLang="zh-CN" sz="1900" dirty="0" err="1">
                <a:solidFill>
                  <a:srgbClr val="FF0000"/>
                </a:solidFill>
              </a:rPr>
              <a:t>AutoEncoder</a:t>
            </a:r>
            <a:r>
              <a:rPr lang="zh-CN" altLang="en-US" sz="1900" dirty="0"/>
              <a:t>，</a:t>
            </a:r>
            <a:r>
              <a:rPr lang="en-US" altLang="zh-CN" sz="1900" dirty="0"/>
              <a:t>Bayesian Networks</a:t>
            </a:r>
          </a:p>
          <a:p>
            <a:pPr lvl="1"/>
            <a:r>
              <a:rPr lang="en-US" altLang="zh-CN" sz="1900" dirty="0"/>
              <a:t>Hierarchical/multi-layer Control</a:t>
            </a:r>
          </a:p>
          <a:p>
            <a:pPr lvl="1"/>
            <a:r>
              <a:rPr lang="en-US" altLang="zh-CN" sz="1900" dirty="0"/>
              <a:t>Self-shaping protocol</a:t>
            </a:r>
          </a:p>
          <a:p>
            <a:pPr lvl="1"/>
            <a:r>
              <a:rPr lang="en-US" altLang="zh-CN" sz="1900" dirty="0"/>
              <a:t>Temporal prediction (RNNs such as LSTM, </a:t>
            </a:r>
            <a:r>
              <a:rPr lang="en-US" altLang="zh-CN" sz="1900" dirty="0" err="1"/>
              <a:t>etc</a:t>
            </a:r>
            <a:r>
              <a:rPr lang="en-US" altLang="zh-CN" sz="1900" dirty="0"/>
              <a:t>)</a:t>
            </a:r>
          </a:p>
          <a:p>
            <a:pPr lvl="1"/>
            <a:r>
              <a:rPr lang="en-US" altLang="zh-CN" sz="1900" dirty="0"/>
              <a:t>…</a:t>
            </a:r>
          </a:p>
          <a:p>
            <a:endParaRPr lang="en-US" altLang="zh-CN" sz="1700" dirty="0"/>
          </a:p>
          <a:p>
            <a:endParaRPr lang="en-US" altLang="zh-CN" sz="1700" dirty="0"/>
          </a:p>
          <a:p>
            <a:r>
              <a:rPr lang="en-US" altLang="zh-CN" sz="2600" dirty="0"/>
              <a:t>Engineering</a:t>
            </a:r>
            <a:endParaRPr lang="en-US" altLang="zh-CN" sz="1700" dirty="0"/>
          </a:p>
          <a:p>
            <a:pPr lvl="1"/>
            <a:r>
              <a:rPr lang="en-US" altLang="zh-CN" sz="1700" dirty="0"/>
              <a:t>Open loop control (e.g. recommender system),  digital twins, threshold limitation, online-learning …</a:t>
            </a:r>
          </a:p>
          <a:p>
            <a:pPr lvl="1"/>
            <a:r>
              <a:rPr lang="en-US" altLang="zh-CN" sz="1700" dirty="0"/>
              <a:t>Rapid learning: limit the impact of the learning phase (for example, low-shot learning)</a:t>
            </a:r>
          </a:p>
          <a:p>
            <a:pPr lvl="1"/>
            <a:r>
              <a:rPr lang="en-US" altLang="zh-CN" sz="1700" dirty="0"/>
              <a:t>Scalability </a:t>
            </a:r>
          </a:p>
          <a:p>
            <a:pPr lvl="1"/>
            <a:r>
              <a:rPr lang="en-US" altLang="zh-CN" sz="1700" dirty="0"/>
              <a:t>Forwarding plane ML</a:t>
            </a:r>
          </a:p>
          <a:p>
            <a:pPr lvl="2"/>
            <a:r>
              <a:rPr lang="en-US" altLang="zh-CN" sz="1500" dirty="0"/>
              <a:t>Of course, if we’re in the forwarding plane we need wire speed learning and inference</a:t>
            </a:r>
          </a:p>
          <a:p>
            <a:pPr lvl="2"/>
            <a:r>
              <a:rPr lang="en-US" altLang="zh-CN" sz="1500" dirty="0"/>
              <a:t>Memory a crucial resource in forwarding ASICs, …</a:t>
            </a:r>
          </a:p>
          <a:p>
            <a:pPr lvl="1"/>
            <a:r>
              <a:rPr lang="en-US" altLang="zh-CN" sz="1700" dirty="0"/>
              <a:t>Efficient data collection: Selective data measurement, telemetry</a:t>
            </a:r>
          </a:p>
          <a:p>
            <a:pPr lvl="1"/>
            <a:endParaRPr lang="en-US" altLang="zh-CN" sz="1700" dirty="0"/>
          </a:p>
          <a:p>
            <a:pPr lvl="1"/>
            <a:endParaRPr lang="en-US" altLang="zh-CN" sz="1700" dirty="0"/>
          </a:p>
          <a:p>
            <a:r>
              <a:rPr lang="en-US" altLang="zh-CN" sz="2600" dirty="0"/>
              <a:t>What is the ”effective distance” between Theory and Engineering in ML these days?</a:t>
            </a:r>
          </a:p>
          <a:p>
            <a:pPr lvl="1"/>
            <a:endParaRPr lang="zh-CN" altLang="en-US" sz="1200" dirty="0"/>
          </a:p>
        </p:txBody>
      </p:sp>
    </p:spTree>
    <p:extLst>
      <p:ext uri="{BB962C8B-B14F-4D97-AF65-F5344CB8AC3E}">
        <p14:creationId xmlns:p14="http://schemas.microsoft.com/office/powerpoint/2010/main" val="24966914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dirty="0"/>
              <a:t>Agenda</a:t>
            </a:r>
            <a:endParaRPr lang="zh-CN" altLang="en-US" dirty="0"/>
          </a:p>
        </p:txBody>
      </p:sp>
      <p:sp>
        <p:nvSpPr>
          <p:cNvPr id="5" name="副标题 4"/>
          <p:cNvSpPr>
            <a:spLocks noGrp="1"/>
          </p:cNvSpPr>
          <p:nvPr>
            <p:ph type="subTitle" idx="1"/>
          </p:nvPr>
        </p:nvSpPr>
        <p:spPr/>
        <p:txBody>
          <a:bodyPr>
            <a:normAutofit/>
          </a:bodyPr>
          <a:lstStyle/>
          <a:p>
            <a:pPr marL="342900" indent="-342900">
              <a:spcBef>
                <a:spcPts val="600"/>
              </a:spcBef>
              <a:spcAft>
                <a:spcPts val="600"/>
              </a:spcAft>
              <a:buFont typeface="Arial" panose="020B0604020202020204" pitchFamily="34" charset="0"/>
              <a:buChar char="•"/>
            </a:pPr>
            <a:r>
              <a:rPr lang="en-US" altLang="zh-CN" dirty="0">
                <a:solidFill>
                  <a:schemeClr val="bg1">
                    <a:lumMod val="65000"/>
                  </a:schemeClr>
                </a:solidFill>
              </a:rPr>
              <a:t>What can ML/AI bring to the network?</a:t>
            </a:r>
          </a:p>
          <a:p>
            <a:pPr marL="342900" indent="-342900">
              <a:spcBef>
                <a:spcPts val="600"/>
              </a:spcBef>
              <a:spcAft>
                <a:spcPts val="600"/>
              </a:spcAft>
              <a:buFont typeface="Arial" panose="020B0604020202020204" pitchFamily="34" charset="0"/>
              <a:buChar char="•"/>
            </a:pPr>
            <a:r>
              <a:rPr lang="en-US" altLang="zh-CN" dirty="0">
                <a:solidFill>
                  <a:schemeClr val="bg1">
                    <a:lumMod val="65000"/>
                  </a:schemeClr>
                </a:solidFill>
              </a:rPr>
              <a:t>Huawei’s Approach: </a:t>
            </a:r>
            <a:r>
              <a:rPr lang="en-US" altLang="zh-CN" dirty="0" smtClean="0">
                <a:solidFill>
                  <a:schemeClr val="bg1">
                    <a:lumMod val="65000"/>
                  </a:schemeClr>
                </a:solidFill>
              </a:rPr>
              <a:t>Intelligent Network Infrastructure </a:t>
            </a:r>
            <a:endParaRPr lang="en-US" altLang="zh-CN" dirty="0">
              <a:solidFill>
                <a:schemeClr val="bg1">
                  <a:lumMod val="65000"/>
                </a:schemeClr>
              </a:solidFill>
            </a:endParaRPr>
          </a:p>
          <a:p>
            <a:pPr marL="342900" indent="-342900">
              <a:spcBef>
                <a:spcPts val="600"/>
              </a:spcBef>
              <a:spcAft>
                <a:spcPts val="600"/>
              </a:spcAft>
              <a:buFont typeface="Arial" panose="020B0604020202020204" pitchFamily="34" charset="0"/>
              <a:buChar char="•"/>
            </a:pPr>
            <a:r>
              <a:rPr lang="en-US" altLang="zh-CN" dirty="0">
                <a:solidFill>
                  <a:schemeClr val="bg1">
                    <a:lumMod val="65000"/>
                  </a:schemeClr>
                </a:solidFill>
              </a:rPr>
              <a:t>       - The Architecture and Impacts</a:t>
            </a:r>
          </a:p>
          <a:p>
            <a:pPr marL="342900" indent="-342900">
              <a:spcBef>
                <a:spcPts val="600"/>
              </a:spcBef>
              <a:spcAft>
                <a:spcPts val="600"/>
              </a:spcAft>
              <a:buFont typeface="Arial" panose="020B0604020202020204" pitchFamily="34" charset="0"/>
              <a:buChar char="•"/>
            </a:pPr>
            <a:r>
              <a:rPr lang="en-US" altLang="zh-CN" dirty="0">
                <a:solidFill>
                  <a:schemeClr val="bg1">
                    <a:lumMod val="65000"/>
                  </a:schemeClr>
                </a:solidFill>
              </a:rPr>
              <a:t>       - Key Technologies</a:t>
            </a:r>
          </a:p>
          <a:p>
            <a:pPr marL="342900" indent="-342900">
              <a:spcBef>
                <a:spcPts val="600"/>
              </a:spcBef>
              <a:spcAft>
                <a:spcPts val="600"/>
              </a:spcAft>
              <a:buFont typeface="Arial" panose="020B0604020202020204" pitchFamily="34" charset="0"/>
              <a:buChar char="•"/>
            </a:pPr>
            <a:r>
              <a:rPr lang="en-US" altLang="zh-CN" dirty="0"/>
              <a:t>       - Case Studies</a:t>
            </a:r>
          </a:p>
          <a:p>
            <a:pPr marL="342900" indent="-342900">
              <a:spcBef>
                <a:spcPts val="600"/>
              </a:spcBef>
              <a:spcAft>
                <a:spcPts val="600"/>
              </a:spcAft>
              <a:buFont typeface="Arial" panose="020B0604020202020204" pitchFamily="34" charset="0"/>
              <a:buChar char="•"/>
            </a:pPr>
            <a:r>
              <a:rPr lang="en-US" altLang="zh-CN" dirty="0"/>
              <a:t>Roadmap</a:t>
            </a:r>
          </a:p>
        </p:txBody>
      </p:sp>
    </p:spTree>
    <p:extLst>
      <p:ext uri="{BB962C8B-B14F-4D97-AF65-F5344CB8AC3E}">
        <p14:creationId xmlns:p14="http://schemas.microsoft.com/office/powerpoint/2010/main" val="1887742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517588" y="165139"/>
            <a:ext cx="11160000" cy="631601"/>
          </a:xfrm>
        </p:spPr>
        <p:txBody>
          <a:bodyPr/>
          <a:lstStyle/>
          <a:p>
            <a:r>
              <a:rPr lang="en-US" sz="2400" dirty="0"/>
              <a:t>Case Study 1: Intelligent Traffic Balancing</a:t>
            </a:r>
          </a:p>
        </p:txBody>
      </p:sp>
      <p:pic>
        <p:nvPicPr>
          <p:cNvPr id="4" name="图片 3" descr="ai3.jpg"/>
          <p:cNvPicPr>
            <a:picLocks noChangeAspect="1"/>
          </p:cNvPicPr>
          <p:nvPr/>
        </p:nvPicPr>
        <p:blipFill>
          <a:blip r:embed="rId2" cstate="print"/>
          <a:stretch>
            <a:fillRect/>
          </a:stretch>
        </p:blipFill>
        <p:spPr>
          <a:xfrm>
            <a:off x="3765972" y="1568350"/>
            <a:ext cx="686362" cy="786681"/>
          </a:xfrm>
          <a:prstGeom prst="rect">
            <a:avLst/>
          </a:prstGeom>
        </p:spPr>
      </p:pic>
      <p:sp>
        <p:nvSpPr>
          <p:cNvPr id="5" name="矩形 4"/>
          <p:cNvSpPr/>
          <p:nvPr/>
        </p:nvSpPr>
        <p:spPr bwMode="auto">
          <a:xfrm>
            <a:off x="1000727" y="1629594"/>
            <a:ext cx="4317202" cy="1098534"/>
          </a:xfrm>
          <a:prstGeom prst="rect">
            <a:avLst/>
          </a:prstGeom>
          <a:solidFill>
            <a:schemeClr val="bg1"/>
          </a:solidFill>
          <a:ln w="19050">
            <a:solidFill>
              <a:srgbClr val="C00000"/>
            </a:solidFill>
          </a:ln>
          <a:extLst/>
        </p:spPr>
        <p:style>
          <a:lnRef idx="1">
            <a:schemeClr val="accent2"/>
          </a:lnRef>
          <a:fillRef idx="2">
            <a:schemeClr val="accent2"/>
          </a:fillRef>
          <a:effectRef idx="1">
            <a:schemeClr val="accent2"/>
          </a:effectRef>
          <a:fontRef idx="minor">
            <a:schemeClr val="dk1"/>
          </a:fontRef>
        </p:style>
        <p:txBody>
          <a:bodyPr vert="horz" wrap="square" lIns="68564" tIns="34283" rIns="68564" bIns="34283" numCol="1" rtlCol="0" anchor="t" anchorCtr="0" compatLnSpc="1">
            <a:prstTxWarp prst="textNoShape">
              <a:avLst/>
            </a:prstTxWarp>
          </a:bodyPr>
          <a:lstStyle/>
          <a:p>
            <a:pPr algn="ctr" defTabSz="685617">
              <a:buClr>
                <a:srgbClr val="CC9900"/>
              </a:buClr>
            </a:pPr>
            <a:endParaRPr lang="zh-CN" altLang="en-US" sz="1400" b="1" dirty="0">
              <a:solidFill>
                <a:schemeClr val="tx1"/>
              </a:solidFill>
              <a:latin typeface="Arial" charset="0"/>
              <a:ea typeface="宋体" charset="-122"/>
            </a:endParaRPr>
          </a:p>
        </p:txBody>
      </p:sp>
      <p:cxnSp>
        <p:nvCxnSpPr>
          <p:cNvPr id="6" name="直接连接符 5"/>
          <p:cNvCxnSpPr>
            <a:stCxn id="10" idx="3"/>
          </p:cNvCxnSpPr>
          <p:nvPr/>
        </p:nvCxnSpPr>
        <p:spPr bwMode="auto">
          <a:xfrm flipV="1">
            <a:off x="2671243" y="2184677"/>
            <a:ext cx="1152300" cy="15349"/>
          </a:xfrm>
          <a:prstGeom prst="line">
            <a:avLst/>
          </a:prstGeom>
          <a:noFill/>
          <a:ln w="28575" cap="flat" cmpd="sng" algn="ctr">
            <a:solidFill>
              <a:schemeClr val="tx1"/>
            </a:solidFill>
            <a:prstDash val="dash"/>
            <a:round/>
            <a:headEnd type="none" w="med" len="med"/>
            <a:tailEnd type="triangle" w="med" len="med"/>
          </a:ln>
          <a:effectLst/>
        </p:spPr>
      </p:cxnSp>
      <p:sp>
        <p:nvSpPr>
          <p:cNvPr id="7" name="文本框 6"/>
          <p:cNvSpPr txBox="1"/>
          <p:nvPr/>
        </p:nvSpPr>
        <p:spPr>
          <a:xfrm>
            <a:off x="4441403" y="1933679"/>
            <a:ext cx="909050" cy="461667"/>
          </a:xfrm>
          <a:prstGeom prst="rect">
            <a:avLst/>
          </a:prstGeom>
          <a:noFill/>
        </p:spPr>
        <p:txBody>
          <a:bodyPr wrap="square" lIns="91443" tIns="45721" rIns="91443" bIns="45721" rtlCol="0">
            <a:spAutoFit/>
          </a:bodyPr>
          <a:lstStyle/>
          <a:p>
            <a:pPr algn="ctr" defTabSz="914431">
              <a:defRPr/>
            </a:pPr>
            <a:r>
              <a:rPr lang="en-US" altLang="zh-CN" sz="1200" b="1" kern="0" dirty="0">
                <a:latin typeface="Calibri" pitchFamily="34" charset="0"/>
              </a:rPr>
              <a:t>AI </a:t>
            </a:r>
          </a:p>
          <a:p>
            <a:pPr algn="ctr" defTabSz="914431">
              <a:defRPr/>
            </a:pPr>
            <a:r>
              <a:rPr lang="en-US" altLang="zh-CN" sz="1200" b="1" kern="0" dirty="0">
                <a:latin typeface="Calibri" pitchFamily="34" charset="0"/>
              </a:rPr>
              <a:t>controller</a:t>
            </a:r>
            <a:endParaRPr lang="zh-CN" altLang="en-US" sz="1200" b="1" kern="0" dirty="0">
              <a:latin typeface="Calibri" pitchFamily="34" charset="0"/>
            </a:endParaRPr>
          </a:p>
        </p:txBody>
      </p:sp>
      <p:sp>
        <p:nvSpPr>
          <p:cNvPr id="8" name="文本框 7"/>
          <p:cNvSpPr txBox="1"/>
          <p:nvPr/>
        </p:nvSpPr>
        <p:spPr>
          <a:xfrm>
            <a:off x="908566" y="1958745"/>
            <a:ext cx="795654" cy="461667"/>
          </a:xfrm>
          <a:prstGeom prst="rect">
            <a:avLst/>
          </a:prstGeom>
          <a:noFill/>
        </p:spPr>
        <p:txBody>
          <a:bodyPr wrap="square" lIns="91443" tIns="45721" rIns="91443" bIns="45721" rtlCol="0">
            <a:spAutoFit/>
          </a:bodyPr>
          <a:lstStyle/>
          <a:p>
            <a:pPr algn="ctr" defTabSz="914431">
              <a:defRPr/>
            </a:pPr>
            <a:r>
              <a:rPr lang="en-US" altLang="zh-CN" sz="1200" b="1" kern="0" dirty="0">
                <a:latin typeface="Calibri" pitchFamily="34" charset="0"/>
              </a:rPr>
              <a:t>Data</a:t>
            </a:r>
          </a:p>
          <a:p>
            <a:pPr algn="ctr" defTabSz="914431">
              <a:defRPr/>
            </a:pPr>
            <a:r>
              <a:rPr lang="en-US" altLang="zh-CN" sz="1200" b="1" kern="0" dirty="0">
                <a:latin typeface="Calibri" pitchFamily="34" charset="0"/>
              </a:rPr>
              <a:t>collector</a:t>
            </a:r>
            <a:endParaRPr lang="zh-CN" altLang="en-US" sz="1200" b="1" kern="0" dirty="0">
              <a:latin typeface="Calibri" pitchFamily="34" charset="0"/>
            </a:endParaRPr>
          </a:p>
        </p:txBody>
      </p:sp>
      <p:pic>
        <p:nvPicPr>
          <p:cNvPr id="10" name="Picture 48" descr="13"/>
          <p:cNvPicPr>
            <a:picLocks noChangeAspect="1" noChangeArrowheads="1"/>
          </p:cNvPicPr>
          <p:nvPr/>
        </p:nvPicPr>
        <p:blipFill>
          <a:blip r:embed="rId3" cstate="print"/>
          <a:srcRect/>
          <a:stretch>
            <a:fillRect/>
          </a:stretch>
        </p:blipFill>
        <p:spPr bwMode="auto">
          <a:xfrm>
            <a:off x="1573808" y="1810569"/>
            <a:ext cx="1097436" cy="778910"/>
          </a:xfrm>
          <a:prstGeom prst="rect">
            <a:avLst/>
          </a:prstGeom>
          <a:noFill/>
        </p:spPr>
      </p:pic>
      <p:pic>
        <p:nvPicPr>
          <p:cNvPr id="67" name="黄大箭头" descr="图片43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95749" y="1882346"/>
            <a:ext cx="739332" cy="64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矩形 70"/>
          <p:cNvSpPr/>
          <p:nvPr/>
        </p:nvSpPr>
        <p:spPr>
          <a:xfrm rot="900000">
            <a:off x="3913469" y="2027903"/>
            <a:ext cx="229287" cy="174168"/>
          </a:xfrm>
          <a:prstGeom prst="rect">
            <a:avLst/>
          </a:prstGeom>
          <a:solidFill>
            <a:srgbClr val="D3DBE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3" tIns="45721" rIns="91443" bIns="45721" rtlCol="0" anchor="ctr"/>
          <a:lstStyle/>
          <a:p>
            <a:pPr algn="ctr"/>
            <a:endParaRPr lang="zh-CN" altLang="en-US">
              <a:solidFill>
                <a:schemeClr val="tx1"/>
              </a:solidFill>
            </a:endParaRPr>
          </a:p>
        </p:txBody>
      </p:sp>
      <p:grpSp>
        <p:nvGrpSpPr>
          <p:cNvPr id="72" name="Group 82"/>
          <p:cNvGrpSpPr>
            <a:grpSpLocks/>
          </p:cNvGrpSpPr>
          <p:nvPr/>
        </p:nvGrpSpPr>
        <p:grpSpPr bwMode="auto">
          <a:xfrm>
            <a:off x="3911009" y="1987368"/>
            <a:ext cx="240593" cy="279241"/>
            <a:chOff x="2256" y="1680"/>
            <a:chExt cx="1824" cy="1488"/>
          </a:xfrm>
          <a:solidFill>
            <a:schemeClr val="accent5">
              <a:lumMod val="20000"/>
              <a:lumOff val="80000"/>
            </a:schemeClr>
          </a:solidFill>
        </p:grpSpPr>
        <p:sp>
          <p:nvSpPr>
            <p:cNvPr id="73" name="Oval 5"/>
            <p:cNvSpPr>
              <a:spLocks noChangeArrowheads="1"/>
            </p:cNvSpPr>
            <p:nvPr/>
          </p:nvSpPr>
          <p:spPr bwMode="auto">
            <a:xfrm>
              <a:off x="3072" y="1680"/>
              <a:ext cx="240" cy="240"/>
            </a:xfrm>
            <a:prstGeom prst="ellipse">
              <a:avLst/>
            </a:prstGeom>
            <a:ln>
              <a:solidFill>
                <a:srgbClr val="5D7695"/>
              </a:solidFill>
              <a:headEnd/>
              <a:tailEnd/>
            </a:ln>
            <a:extLst/>
          </p:spPr>
          <p:style>
            <a:lnRef idx="2">
              <a:schemeClr val="accent2"/>
            </a:lnRef>
            <a:fillRef idx="1">
              <a:schemeClr val="lt1"/>
            </a:fillRef>
            <a:effectRef idx="0">
              <a:schemeClr val="accent2"/>
            </a:effectRef>
            <a:fontRef idx="minor">
              <a:schemeClr val="dk1"/>
            </a:fontRef>
          </p:style>
          <p:txBody>
            <a:bodyPr wrap="none" anchor="ctr"/>
            <a:lstStyle/>
            <a:p>
              <a:pPr eaLnBrk="0" hangingPunct="0"/>
              <a:endParaRPr lang="zh-CN" altLang="en-US" dirty="0">
                <a:solidFill>
                  <a:schemeClr val="tx1"/>
                </a:solidFill>
                <a:latin typeface="Arial" panose="020B0604020202020204" pitchFamily="34" charset="0"/>
              </a:endParaRPr>
            </a:p>
          </p:txBody>
        </p:sp>
        <p:sp>
          <p:nvSpPr>
            <p:cNvPr id="74" name="Oval 6"/>
            <p:cNvSpPr>
              <a:spLocks noChangeArrowheads="1"/>
            </p:cNvSpPr>
            <p:nvPr/>
          </p:nvSpPr>
          <p:spPr bwMode="auto">
            <a:xfrm>
              <a:off x="3072" y="2064"/>
              <a:ext cx="240" cy="240"/>
            </a:xfrm>
            <a:prstGeom prst="ellipse">
              <a:avLst/>
            </a:prstGeom>
            <a:ln>
              <a:solidFill>
                <a:srgbClr val="5D7695"/>
              </a:solidFill>
              <a:headEnd/>
              <a:tailEnd/>
            </a:ln>
            <a:extLst/>
          </p:spPr>
          <p:style>
            <a:lnRef idx="2">
              <a:schemeClr val="accent2"/>
            </a:lnRef>
            <a:fillRef idx="1">
              <a:schemeClr val="lt1"/>
            </a:fillRef>
            <a:effectRef idx="0">
              <a:schemeClr val="accent2"/>
            </a:effectRef>
            <a:fontRef idx="minor">
              <a:schemeClr val="dk1"/>
            </a:fontRef>
          </p:style>
          <p:txBody>
            <a:bodyPr wrap="none" anchor="ctr"/>
            <a:lstStyle/>
            <a:p>
              <a:pPr eaLnBrk="0" hangingPunct="0"/>
              <a:endParaRPr lang="zh-CN" altLang="en-US" dirty="0">
                <a:solidFill>
                  <a:schemeClr val="tx1"/>
                </a:solidFill>
                <a:latin typeface="Arial" panose="020B0604020202020204" pitchFamily="34" charset="0"/>
              </a:endParaRPr>
            </a:p>
          </p:txBody>
        </p:sp>
        <p:sp>
          <p:nvSpPr>
            <p:cNvPr id="75" name="Oval 7"/>
            <p:cNvSpPr>
              <a:spLocks noChangeArrowheads="1"/>
            </p:cNvSpPr>
            <p:nvPr/>
          </p:nvSpPr>
          <p:spPr bwMode="auto">
            <a:xfrm>
              <a:off x="3072" y="2496"/>
              <a:ext cx="240" cy="240"/>
            </a:xfrm>
            <a:prstGeom prst="ellipse">
              <a:avLst/>
            </a:prstGeom>
            <a:ln>
              <a:solidFill>
                <a:srgbClr val="5D7695"/>
              </a:solidFill>
              <a:headEnd/>
              <a:tailEnd/>
            </a:ln>
            <a:extLst/>
          </p:spPr>
          <p:style>
            <a:lnRef idx="2">
              <a:schemeClr val="accent2"/>
            </a:lnRef>
            <a:fillRef idx="1">
              <a:schemeClr val="lt1"/>
            </a:fillRef>
            <a:effectRef idx="0">
              <a:schemeClr val="accent2"/>
            </a:effectRef>
            <a:fontRef idx="minor">
              <a:schemeClr val="dk1"/>
            </a:fontRef>
          </p:style>
          <p:txBody>
            <a:bodyPr wrap="none" anchor="ctr"/>
            <a:lstStyle/>
            <a:p>
              <a:pPr eaLnBrk="0" hangingPunct="0"/>
              <a:endParaRPr lang="zh-CN" altLang="en-US" dirty="0">
                <a:solidFill>
                  <a:schemeClr val="tx1"/>
                </a:solidFill>
                <a:latin typeface="Arial" panose="020B0604020202020204" pitchFamily="34" charset="0"/>
              </a:endParaRPr>
            </a:p>
          </p:txBody>
        </p:sp>
        <p:sp>
          <p:nvSpPr>
            <p:cNvPr id="76" name="Oval 8"/>
            <p:cNvSpPr>
              <a:spLocks noChangeArrowheads="1"/>
            </p:cNvSpPr>
            <p:nvPr/>
          </p:nvSpPr>
          <p:spPr bwMode="auto">
            <a:xfrm>
              <a:off x="3072" y="2928"/>
              <a:ext cx="240" cy="240"/>
            </a:xfrm>
            <a:prstGeom prst="ellipse">
              <a:avLst/>
            </a:prstGeom>
            <a:ln>
              <a:solidFill>
                <a:srgbClr val="5D7695"/>
              </a:solidFill>
              <a:headEnd/>
              <a:tailEnd/>
            </a:ln>
            <a:extLst/>
          </p:spPr>
          <p:style>
            <a:lnRef idx="2">
              <a:schemeClr val="accent2"/>
            </a:lnRef>
            <a:fillRef idx="1">
              <a:schemeClr val="lt1"/>
            </a:fillRef>
            <a:effectRef idx="0">
              <a:schemeClr val="accent2"/>
            </a:effectRef>
            <a:fontRef idx="minor">
              <a:schemeClr val="dk1"/>
            </a:fontRef>
          </p:style>
          <p:txBody>
            <a:bodyPr wrap="none" anchor="ctr"/>
            <a:lstStyle/>
            <a:p>
              <a:pPr eaLnBrk="0" hangingPunct="0"/>
              <a:endParaRPr lang="zh-CN" altLang="en-US" dirty="0">
                <a:solidFill>
                  <a:schemeClr val="tx1"/>
                </a:solidFill>
                <a:latin typeface="Arial" panose="020B0604020202020204" pitchFamily="34" charset="0"/>
              </a:endParaRPr>
            </a:p>
          </p:txBody>
        </p:sp>
        <p:sp>
          <p:nvSpPr>
            <p:cNvPr id="77" name="Rectangle 9"/>
            <p:cNvSpPr>
              <a:spLocks noChangeArrowheads="1"/>
            </p:cNvSpPr>
            <p:nvPr/>
          </p:nvSpPr>
          <p:spPr bwMode="auto">
            <a:xfrm>
              <a:off x="2256" y="2016"/>
              <a:ext cx="144" cy="183"/>
            </a:xfrm>
            <a:prstGeom prst="rect">
              <a:avLst/>
            </a:prstGeom>
            <a:ln>
              <a:solidFill>
                <a:srgbClr val="5D7695"/>
              </a:solidFill>
              <a:headEnd/>
              <a:tailEnd/>
            </a:ln>
            <a:extLst/>
          </p:spPr>
          <p:style>
            <a:lnRef idx="2">
              <a:schemeClr val="accent2"/>
            </a:lnRef>
            <a:fillRef idx="1">
              <a:schemeClr val="lt1"/>
            </a:fillRef>
            <a:effectRef idx="0">
              <a:schemeClr val="accent2"/>
            </a:effectRef>
            <a:fontRef idx="minor">
              <a:schemeClr val="dk1"/>
            </a:fontRef>
          </p:style>
          <p:txBody>
            <a:bodyPr wrap="none" anchor="ctr"/>
            <a:lstStyle/>
            <a:p>
              <a:pPr eaLnBrk="0" hangingPunct="0"/>
              <a:endParaRPr lang="zh-CN" altLang="en-US" dirty="0">
                <a:solidFill>
                  <a:schemeClr val="tx1"/>
                </a:solidFill>
                <a:latin typeface="Arial" panose="020B0604020202020204" pitchFamily="34" charset="0"/>
              </a:endParaRPr>
            </a:p>
          </p:txBody>
        </p:sp>
        <p:sp>
          <p:nvSpPr>
            <p:cNvPr id="78" name="Rectangle 11"/>
            <p:cNvSpPr>
              <a:spLocks noChangeArrowheads="1"/>
            </p:cNvSpPr>
            <p:nvPr/>
          </p:nvSpPr>
          <p:spPr bwMode="auto">
            <a:xfrm>
              <a:off x="2256" y="2736"/>
              <a:ext cx="144" cy="183"/>
            </a:xfrm>
            <a:prstGeom prst="rect">
              <a:avLst/>
            </a:prstGeom>
            <a:ln>
              <a:solidFill>
                <a:srgbClr val="5D7695"/>
              </a:solidFill>
              <a:headEnd/>
              <a:tailEnd/>
            </a:ln>
            <a:extLst/>
          </p:spPr>
          <p:style>
            <a:lnRef idx="2">
              <a:schemeClr val="accent2"/>
            </a:lnRef>
            <a:fillRef idx="1">
              <a:schemeClr val="lt1"/>
            </a:fillRef>
            <a:effectRef idx="0">
              <a:schemeClr val="accent2"/>
            </a:effectRef>
            <a:fontRef idx="minor">
              <a:schemeClr val="dk1"/>
            </a:fontRef>
          </p:style>
          <p:txBody>
            <a:bodyPr wrap="none" anchor="ctr"/>
            <a:lstStyle/>
            <a:p>
              <a:pPr eaLnBrk="0" hangingPunct="0"/>
              <a:endParaRPr lang="zh-CN" altLang="en-US" dirty="0">
                <a:solidFill>
                  <a:schemeClr val="tx1"/>
                </a:solidFill>
                <a:latin typeface="Arial" panose="020B0604020202020204" pitchFamily="34" charset="0"/>
              </a:endParaRPr>
            </a:p>
          </p:txBody>
        </p:sp>
        <p:sp>
          <p:nvSpPr>
            <p:cNvPr id="79" name="Line 12"/>
            <p:cNvSpPr>
              <a:spLocks noChangeShapeType="1"/>
            </p:cNvSpPr>
            <p:nvPr/>
          </p:nvSpPr>
          <p:spPr bwMode="auto">
            <a:xfrm flipV="1">
              <a:off x="2400" y="1824"/>
              <a:ext cx="672" cy="240"/>
            </a:xfrm>
            <a:prstGeom prst="line">
              <a:avLst/>
            </a:prstGeom>
            <a:ln>
              <a:solidFill>
                <a:srgbClr val="5D7695"/>
              </a:solidFill>
              <a:headEnd/>
              <a:tailEnd type="none" w="med" len="med"/>
            </a:ln>
            <a:extLst/>
          </p:spPr>
          <p:style>
            <a:lnRef idx="2">
              <a:schemeClr val="accent2"/>
            </a:lnRef>
            <a:fillRef idx="1">
              <a:schemeClr val="lt1"/>
            </a:fillRef>
            <a:effectRef idx="0">
              <a:schemeClr val="accent2"/>
            </a:effectRef>
            <a:fontRef idx="minor">
              <a:schemeClr val="dk1"/>
            </a:fontRef>
          </p:style>
          <p:txBody>
            <a:bodyPr wrap="none" anchor="ctr"/>
            <a:lstStyle/>
            <a:p>
              <a:pPr eaLnBrk="0" hangingPunct="0"/>
              <a:endParaRPr lang="zh-CN" altLang="en-US" dirty="0">
                <a:solidFill>
                  <a:schemeClr val="tx1"/>
                </a:solidFill>
                <a:latin typeface="Arial" panose="020B0604020202020204" pitchFamily="34" charset="0"/>
              </a:endParaRPr>
            </a:p>
          </p:txBody>
        </p:sp>
        <p:sp>
          <p:nvSpPr>
            <p:cNvPr id="80" name="Line 13"/>
            <p:cNvSpPr>
              <a:spLocks noChangeShapeType="1"/>
            </p:cNvSpPr>
            <p:nvPr/>
          </p:nvSpPr>
          <p:spPr bwMode="auto">
            <a:xfrm>
              <a:off x="2400" y="2064"/>
              <a:ext cx="672" cy="96"/>
            </a:xfrm>
            <a:prstGeom prst="line">
              <a:avLst/>
            </a:prstGeom>
            <a:ln>
              <a:solidFill>
                <a:srgbClr val="5D7695"/>
              </a:solidFill>
              <a:headEnd/>
              <a:tailEnd type="none" w="med" len="med"/>
            </a:ln>
            <a:extLst/>
          </p:spPr>
          <p:style>
            <a:lnRef idx="2">
              <a:schemeClr val="accent2"/>
            </a:lnRef>
            <a:fillRef idx="1">
              <a:schemeClr val="lt1"/>
            </a:fillRef>
            <a:effectRef idx="0">
              <a:schemeClr val="accent2"/>
            </a:effectRef>
            <a:fontRef idx="minor">
              <a:schemeClr val="dk1"/>
            </a:fontRef>
          </p:style>
          <p:txBody>
            <a:bodyPr wrap="none" anchor="ctr"/>
            <a:lstStyle/>
            <a:p>
              <a:pPr eaLnBrk="0" hangingPunct="0"/>
              <a:endParaRPr lang="zh-CN" altLang="en-US" dirty="0">
                <a:solidFill>
                  <a:schemeClr val="tx1"/>
                </a:solidFill>
                <a:latin typeface="Arial" panose="020B0604020202020204" pitchFamily="34" charset="0"/>
              </a:endParaRPr>
            </a:p>
          </p:txBody>
        </p:sp>
        <p:sp>
          <p:nvSpPr>
            <p:cNvPr id="81" name="Line 14"/>
            <p:cNvSpPr>
              <a:spLocks noChangeShapeType="1"/>
            </p:cNvSpPr>
            <p:nvPr/>
          </p:nvSpPr>
          <p:spPr bwMode="auto">
            <a:xfrm>
              <a:off x="2400" y="2064"/>
              <a:ext cx="672" cy="528"/>
            </a:xfrm>
            <a:prstGeom prst="line">
              <a:avLst/>
            </a:prstGeom>
            <a:ln>
              <a:solidFill>
                <a:srgbClr val="5D7695"/>
              </a:solidFill>
              <a:headEnd/>
              <a:tailEnd type="none" w="med" len="med"/>
            </a:ln>
            <a:extLst/>
          </p:spPr>
          <p:style>
            <a:lnRef idx="2">
              <a:schemeClr val="accent2"/>
            </a:lnRef>
            <a:fillRef idx="1">
              <a:schemeClr val="lt1"/>
            </a:fillRef>
            <a:effectRef idx="0">
              <a:schemeClr val="accent2"/>
            </a:effectRef>
            <a:fontRef idx="minor">
              <a:schemeClr val="dk1"/>
            </a:fontRef>
          </p:style>
          <p:txBody>
            <a:bodyPr wrap="none" anchor="ctr"/>
            <a:lstStyle/>
            <a:p>
              <a:pPr eaLnBrk="0" hangingPunct="0"/>
              <a:endParaRPr lang="zh-CN" altLang="en-US" dirty="0">
                <a:solidFill>
                  <a:schemeClr val="tx1"/>
                </a:solidFill>
                <a:latin typeface="Arial" panose="020B0604020202020204" pitchFamily="34" charset="0"/>
              </a:endParaRPr>
            </a:p>
          </p:txBody>
        </p:sp>
        <p:sp>
          <p:nvSpPr>
            <p:cNvPr id="82" name="Line 15"/>
            <p:cNvSpPr>
              <a:spLocks noChangeShapeType="1"/>
            </p:cNvSpPr>
            <p:nvPr/>
          </p:nvSpPr>
          <p:spPr bwMode="auto">
            <a:xfrm>
              <a:off x="2400" y="2064"/>
              <a:ext cx="672" cy="960"/>
            </a:xfrm>
            <a:prstGeom prst="line">
              <a:avLst/>
            </a:prstGeom>
            <a:ln>
              <a:solidFill>
                <a:srgbClr val="5D7695"/>
              </a:solidFill>
              <a:headEnd/>
              <a:tailEnd type="none" w="med" len="med"/>
            </a:ln>
            <a:extLst/>
          </p:spPr>
          <p:style>
            <a:lnRef idx="2">
              <a:schemeClr val="accent2"/>
            </a:lnRef>
            <a:fillRef idx="1">
              <a:schemeClr val="lt1"/>
            </a:fillRef>
            <a:effectRef idx="0">
              <a:schemeClr val="accent2"/>
            </a:effectRef>
            <a:fontRef idx="minor">
              <a:schemeClr val="dk1"/>
            </a:fontRef>
          </p:style>
          <p:txBody>
            <a:bodyPr wrap="none" anchor="ctr"/>
            <a:lstStyle/>
            <a:p>
              <a:pPr eaLnBrk="0" hangingPunct="0"/>
              <a:endParaRPr lang="zh-CN" altLang="en-US" dirty="0">
                <a:solidFill>
                  <a:schemeClr val="tx1"/>
                </a:solidFill>
                <a:latin typeface="Arial" panose="020B0604020202020204" pitchFamily="34" charset="0"/>
              </a:endParaRPr>
            </a:p>
          </p:txBody>
        </p:sp>
        <p:sp>
          <p:nvSpPr>
            <p:cNvPr id="83" name="Line 19"/>
            <p:cNvSpPr>
              <a:spLocks noChangeShapeType="1"/>
            </p:cNvSpPr>
            <p:nvPr/>
          </p:nvSpPr>
          <p:spPr bwMode="auto">
            <a:xfrm flipV="1">
              <a:off x="2400" y="2640"/>
              <a:ext cx="672" cy="144"/>
            </a:xfrm>
            <a:prstGeom prst="line">
              <a:avLst/>
            </a:prstGeom>
            <a:ln>
              <a:solidFill>
                <a:srgbClr val="5D7695"/>
              </a:solidFill>
              <a:headEnd/>
              <a:tailEnd type="none" w="med" len="med"/>
            </a:ln>
            <a:extLst/>
          </p:spPr>
          <p:style>
            <a:lnRef idx="2">
              <a:schemeClr val="accent2"/>
            </a:lnRef>
            <a:fillRef idx="1">
              <a:schemeClr val="lt1"/>
            </a:fillRef>
            <a:effectRef idx="0">
              <a:schemeClr val="accent2"/>
            </a:effectRef>
            <a:fontRef idx="minor">
              <a:schemeClr val="dk1"/>
            </a:fontRef>
          </p:style>
          <p:txBody>
            <a:bodyPr wrap="none" anchor="ctr"/>
            <a:lstStyle/>
            <a:p>
              <a:pPr eaLnBrk="0" hangingPunct="0"/>
              <a:endParaRPr lang="zh-CN" altLang="en-US" dirty="0">
                <a:solidFill>
                  <a:schemeClr val="tx1"/>
                </a:solidFill>
                <a:latin typeface="Arial" panose="020B0604020202020204" pitchFamily="34" charset="0"/>
              </a:endParaRPr>
            </a:p>
          </p:txBody>
        </p:sp>
        <p:sp>
          <p:nvSpPr>
            <p:cNvPr id="84" name="Line 20"/>
            <p:cNvSpPr>
              <a:spLocks noChangeShapeType="1"/>
            </p:cNvSpPr>
            <p:nvPr/>
          </p:nvSpPr>
          <p:spPr bwMode="auto">
            <a:xfrm>
              <a:off x="2400" y="2784"/>
              <a:ext cx="672" cy="240"/>
            </a:xfrm>
            <a:prstGeom prst="line">
              <a:avLst/>
            </a:prstGeom>
            <a:ln>
              <a:solidFill>
                <a:srgbClr val="5D7695"/>
              </a:solidFill>
              <a:headEnd/>
              <a:tailEnd type="none" w="med" len="med"/>
            </a:ln>
            <a:extLst/>
          </p:spPr>
          <p:style>
            <a:lnRef idx="2">
              <a:schemeClr val="accent2"/>
            </a:lnRef>
            <a:fillRef idx="1">
              <a:schemeClr val="lt1"/>
            </a:fillRef>
            <a:effectRef idx="0">
              <a:schemeClr val="accent2"/>
            </a:effectRef>
            <a:fontRef idx="minor">
              <a:schemeClr val="dk1"/>
            </a:fontRef>
          </p:style>
          <p:txBody>
            <a:bodyPr wrap="none" anchor="ctr"/>
            <a:lstStyle/>
            <a:p>
              <a:pPr eaLnBrk="0" hangingPunct="0"/>
              <a:endParaRPr lang="zh-CN" altLang="en-US" dirty="0">
                <a:solidFill>
                  <a:schemeClr val="tx1"/>
                </a:solidFill>
                <a:latin typeface="Arial" panose="020B0604020202020204" pitchFamily="34" charset="0"/>
              </a:endParaRPr>
            </a:p>
          </p:txBody>
        </p:sp>
        <p:sp>
          <p:nvSpPr>
            <p:cNvPr id="85" name="Line 24"/>
            <p:cNvSpPr>
              <a:spLocks noChangeShapeType="1"/>
            </p:cNvSpPr>
            <p:nvPr/>
          </p:nvSpPr>
          <p:spPr bwMode="auto">
            <a:xfrm flipV="1">
              <a:off x="2400" y="1824"/>
              <a:ext cx="672" cy="960"/>
            </a:xfrm>
            <a:prstGeom prst="line">
              <a:avLst/>
            </a:prstGeom>
            <a:ln>
              <a:solidFill>
                <a:srgbClr val="5D7695"/>
              </a:solidFill>
              <a:headEnd/>
              <a:tailEnd type="none" w="med" len="med"/>
            </a:ln>
            <a:extLst/>
          </p:spPr>
          <p:style>
            <a:lnRef idx="2">
              <a:schemeClr val="accent2"/>
            </a:lnRef>
            <a:fillRef idx="1">
              <a:schemeClr val="lt1"/>
            </a:fillRef>
            <a:effectRef idx="0">
              <a:schemeClr val="accent2"/>
            </a:effectRef>
            <a:fontRef idx="minor">
              <a:schemeClr val="dk1"/>
            </a:fontRef>
          </p:style>
          <p:txBody>
            <a:bodyPr wrap="none" anchor="ctr"/>
            <a:lstStyle/>
            <a:p>
              <a:pPr eaLnBrk="0" hangingPunct="0"/>
              <a:endParaRPr lang="zh-CN" altLang="en-US" dirty="0">
                <a:solidFill>
                  <a:schemeClr val="tx1"/>
                </a:solidFill>
                <a:latin typeface="Arial" panose="020B0604020202020204" pitchFamily="34" charset="0"/>
              </a:endParaRPr>
            </a:p>
          </p:txBody>
        </p:sp>
        <p:sp>
          <p:nvSpPr>
            <p:cNvPr id="86" name="Oval 25"/>
            <p:cNvSpPr>
              <a:spLocks noChangeArrowheads="1"/>
            </p:cNvSpPr>
            <p:nvPr/>
          </p:nvSpPr>
          <p:spPr bwMode="auto">
            <a:xfrm>
              <a:off x="3840" y="2592"/>
              <a:ext cx="240" cy="240"/>
            </a:xfrm>
            <a:prstGeom prst="rect">
              <a:avLst/>
            </a:prstGeom>
            <a:ln>
              <a:solidFill>
                <a:srgbClr val="5D7695"/>
              </a:solidFill>
              <a:headEnd/>
              <a:tailEnd/>
            </a:ln>
            <a:extLst/>
          </p:spPr>
          <p:style>
            <a:lnRef idx="2">
              <a:schemeClr val="accent2"/>
            </a:lnRef>
            <a:fillRef idx="1">
              <a:schemeClr val="lt1"/>
            </a:fillRef>
            <a:effectRef idx="0">
              <a:schemeClr val="accent2"/>
            </a:effectRef>
            <a:fontRef idx="minor">
              <a:schemeClr val="dk1"/>
            </a:fontRef>
          </p:style>
          <p:txBody>
            <a:bodyPr wrap="none" anchor="ctr"/>
            <a:lstStyle/>
            <a:p>
              <a:pPr eaLnBrk="0" hangingPunct="0"/>
              <a:endParaRPr lang="zh-CN" altLang="en-US" dirty="0">
                <a:solidFill>
                  <a:schemeClr val="tx1"/>
                </a:solidFill>
                <a:latin typeface="Arial" panose="020B0604020202020204" pitchFamily="34" charset="0"/>
              </a:endParaRPr>
            </a:p>
          </p:txBody>
        </p:sp>
        <p:sp>
          <p:nvSpPr>
            <p:cNvPr id="87" name="Oval 26"/>
            <p:cNvSpPr>
              <a:spLocks noChangeArrowheads="1"/>
            </p:cNvSpPr>
            <p:nvPr/>
          </p:nvSpPr>
          <p:spPr bwMode="auto">
            <a:xfrm>
              <a:off x="3840" y="2016"/>
              <a:ext cx="240" cy="240"/>
            </a:xfrm>
            <a:prstGeom prst="rect">
              <a:avLst/>
            </a:prstGeom>
            <a:ln>
              <a:solidFill>
                <a:srgbClr val="5D7695"/>
              </a:solidFill>
              <a:headEnd/>
              <a:tailEnd/>
            </a:ln>
            <a:extLst/>
          </p:spPr>
          <p:style>
            <a:lnRef idx="2">
              <a:schemeClr val="accent2"/>
            </a:lnRef>
            <a:fillRef idx="1">
              <a:schemeClr val="lt1"/>
            </a:fillRef>
            <a:effectRef idx="0">
              <a:schemeClr val="accent2"/>
            </a:effectRef>
            <a:fontRef idx="minor">
              <a:schemeClr val="dk1"/>
            </a:fontRef>
          </p:style>
          <p:txBody>
            <a:bodyPr wrap="none" anchor="ctr"/>
            <a:lstStyle/>
            <a:p>
              <a:pPr eaLnBrk="0" hangingPunct="0"/>
              <a:endParaRPr lang="zh-CN" altLang="en-US" dirty="0">
                <a:solidFill>
                  <a:schemeClr val="tx1"/>
                </a:solidFill>
                <a:latin typeface="Arial" panose="020B0604020202020204" pitchFamily="34" charset="0"/>
              </a:endParaRPr>
            </a:p>
          </p:txBody>
        </p:sp>
        <p:sp>
          <p:nvSpPr>
            <p:cNvPr id="88" name="Line 27"/>
            <p:cNvSpPr>
              <a:spLocks noChangeShapeType="1"/>
            </p:cNvSpPr>
            <p:nvPr/>
          </p:nvSpPr>
          <p:spPr bwMode="auto">
            <a:xfrm>
              <a:off x="3312" y="1824"/>
              <a:ext cx="528" cy="288"/>
            </a:xfrm>
            <a:prstGeom prst="line">
              <a:avLst/>
            </a:prstGeom>
            <a:ln>
              <a:solidFill>
                <a:srgbClr val="5D7695"/>
              </a:solidFill>
              <a:headEnd/>
              <a:tailEnd type="none" w="med" len="med"/>
            </a:ln>
            <a:extLst/>
          </p:spPr>
          <p:style>
            <a:lnRef idx="2">
              <a:schemeClr val="accent2"/>
            </a:lnRef>
            <a:fillRef idx="1">
              <a:schemeClr val="lt1"/>
            </a:fillRef>
            <a:effectRef idx="0">
              <a:schemeClr val="accent2"/>
            </a:effectRef>
            <a:fontRef idx="minor">
              <a:schemeClr val="dk1"/>
            </a:fontRef>
          </p:style>
          <p:txBody>
            <a:bodyPr wrap="none" anchor="ctr"/>
            <a:lstStyle/>
            <a:p>
              <a:pPr eaLnBrk="0" hangingPunct="0"/>
              <a:endParaRPr lang="zh-CN" altLang="en-US" dirty="0">
                <a:solidFill>
                  <a:schemeClr val="tx1"/>
                </a:solidFill>
                <a:latin typeface="Arial" panose="020B0604020202020204" pitchFamily="34" charset="0"/>
              </a:endParaRPr>
            </a:p>
          </p:txBody>
        </p:sp>
        <p:sp>
          <p:nvSpPr>
            <p:cNvPr id="89" name="Line 29"/>
            <p:cNvSpPr>
              <a:spLocks noChangeShapeType="1"/>
            </p:cNvSpPr>
            <p:nvPr/>
          </p:nvSpPr>
          <p:spPr bwMode="auto">
            <a:xfrm flipV="1">
              <a:off x="3312" y="2112"/>
              <a:ext cx="528" cy="48"/>
            </a:xfrm>
            <a:prstGeom prst="line">
              <a:avLst/>
            </a:prstGeom>
            <a:ln>
              <a:solidFill>
                <a:srgbClr val="5D7695"/>
              </a:solidFill>
              <a:headEnd/>
              <a:tailEnd type="none" w="med" len="med"/>
            </a:ln>
            <a:extLst/>
          </p:spPr>
          <p:style>
            <a:lnRef idx="2">
              <a:schemeClr val="accent2"/>
            </a:lnRef>
            <a:fillRef idx="1">
              <a:schemeClr val="lt1"/>
            </a:fillRef>
            <a:effectRef idx="0">
              <a:schemeClr val="accent2"/>
            </a:effectRef>
            <a:fontRef idx="minor">
              <a:schemeClr val="dk1"/>
            </a:fontRef>
          </p:style>
          <p:txBody>
            <a:bodyPr wrap="none" anchor="ctr"/>
            <a:lstStyle/>
            <a:p>
              <a:pPr eaLnBrk="0" hangingPunct="0"/>
              <a:endParaRPr lang="zh-CN" altLang="en-US" dirty="0">
                <a:solidFill>
                  <a:schemeClr val="tx1"/>
                </a:solidFill>
                <a:latin typeface="Arial" panose="020B0604020202020204" pitchFamily="34" charset="0"/>
              </a:endParaRPr>
            </a:p>
          </p:txBody>
        </p:sp>
        <p:sp>
          <p:nvSpPr>
            <p:cNvPr id="90" name="Line 30"/>
            <p:cNvSpPr>
              <a:spLocks noChangeShapeType="1"/>
            </p:cNvSpPr>
            <p:nvPr/>
          </p:nvSpPr>
          <p:spPr bwMode="auto">
            <a:xfrm>
              <a:off x="3312" y="2160"/>
              <a:ext cx="528" cy="528"/>
            </a:xfrm>
            <a:prstGeom prst="line">
              <a:avLst/>
            </a:prstGeom>
            <a:ln>
              <a:solidFill>
                <a:srgbClr val="5D7695"/>
              </a:solidFill>
              <a:headEnd/>
              <a:tailEnd type="none" w="med" len="med"/>
            </a:ln>
            <a:extLst/>
          </p:spPr>
          <p:style>
            <a:lnRef idx="2">
              <a:schemeClr val="accent2"/>
            </a:lnRef>
            <a:fillRef idx="1">
              <a:schemeClr val="lt1"/>
            </a:fillRef>
            <a:effectRef idx="0">
              <a:schemeClr val="accent2"/>
            </a:effectRef>
            <a:fontRef idx="minor">
              <a:schemeClr val="dk1"/>
            </a:fontRef>
          </p:style>
          <p:txBody>
            <a:bodyPr wrap="none" anchor="ctr"/>
            <a:lstStyle/>
            <a:p>
              <a:pPr eaLnBrk="0" hangingPunct="0"/>
              <a:endParaRPr lang="zh-CN" altLang="en-US" dirty="0">
                <a:solidFill>
                  <a:schemeClr val="tx1"/>
                </a:solidFill>
                <a:latin typeface="Arial" panose="020B0604020202020204" pitchFamily="34" charset="0"/>
              </a:endParaRPr>
            </a:p>
          </p:txBody>
        </p:sp>
        <p:sp>
          <p:nvSpPr>
            <p:cNvPr id="91" name="Line 32"/>
            <p:cNvSpPr>
              <a:spLocks noChangeShapeType="1"/>
            </p:cNvSpPr>
            <p:nvPr/>
          </p:nvSpPr>
          <p:spPr bwMode="auto">
            <a:xfrm>
              <a:off x="3312" y="2592"/>
              <a:ext cx="528" cy="144"/>
            </a:xfrm>
            <a:prstGeom prst="line">
              <a:avLst/>
            </a:prstGeom>
            <a:ln>
              <a:solidFill>
                <a:srgbClr val="5D7695"/>
              </a:solidFill>
              <a:headEnd/>
              <a:tailEnd type="none" w="med" len="med"/>
            </a:ln>
            <a:extLst/>
          </p:spPr>
          <p:style>
            <a:lnRef idx="2">
              <a:schemeClr val="accent2"/>
            </a:lnRef>
            <a:fillRef idx="1">
              <a:schemeClr val="lt1"/>
            </a:fillRef>
            <a:effectRef idx="0">
              <a:schemeClr val="accent2"/>
            </a:effectRef>
            <a:fontRef idx="minor">
              <a:schemeClr val="dk1"/>
            </a:fontRef>
          </p:style>
          <p:txBody>
            <a:bodyPr wrap="none" anchor="ctr"/>
            <a:lstStyle/>
            <a:p>
              <a:pPr eaLnBrk="0" hangingPunct="0"/>
              <a:endParaRPr lang="zh-CN" altLang="en-US" dirty="0">
                <a:solidFill>
                  <a:schemeClr val="tx1"/>
                </a:solidFill>
                <a:latin typeface="Arial" panose="020B0604020202020204" pitchFamily="34" charset="0"/>
              </a:endParaRPr>
            </a:p>
          </p:txBody>
        </p:sp>
        <p:sp>
          <p:nvSpPr>
            <p:cNvPr id="92" name="Line 33"/>
            <p:cNvSpPr>
              <a:spLocks noChangeShapeType="1"/>
            </p:cNvSpPr>
            <p:nvPr/>
          </p:nvSpPr>
          <p:spPr bwMode="auto">
            <a:xfrm flipV="1">
              <a:off x="3312" y="2112"/>
              <a:ext cx="528" cy="960"/>
            </a:xfrm>
            <a:prstGeom prst="line">
              <a:avLst/>
            </a:prstGeom>
            <a:ln>
              <a:solidFill>
                <a:srgbClr val="5D7695"/>
              </a:solidFill>
              <a:headEnd/>
              <a:tailEnd type="none" w="med" len="med"/>
            </a:ln>
            <a:extLst/>
          </p:spPr>
          <p:style>
            <a:lnRef idx="2">
              <a:schemeClr val="accent2"/>
            </a:lnRef>
            <a:fillRef idx="1">
              <a:schemeClr val="lt1"/>
            </a:fillRef>
            <a:effectRef idx="0">
              <a:schemeClr val="accent2"/>
            </a:effectRef>
            <a:fontRef idx="minor">
              <a:schemeClr val="dk1"/>
            </a:fontRef>
          </p:style>
          <p:txBody>
            <a:bodyPr wrap="none" anchor="ctr"/>
            <a:lstStyle/>
            <a:p>
              <a:pPr eaLnBrk="0" hangingPunct="0"/>
              <a:endParaRPr lang="zh-CN" altLang="en-US" dirty="0">
                <a:solidFill>
                  <a:schemeClr val="tx1"/>
                </a:solidFill>
                <a:latin typeface="Arial" panose="020B0604020202020204" pitchFamily="34" charset="0"/>
              </a:endParaRPr>
            </a:p>
          </p:txBody>
        </p:sp>
        <p:sp>
          <p:nvSpPr>
            <p:cNvPr id="93" name="Line 34"/>
            <p:cNvSpPr>
              <a:spLocks noChangeShapeType="1"/>
            </p:cNvSpPr>
            <p:nvPr/>
          </p:nvSpPr>
          <p:spPr bwMode="auto">
            <a:xfrm flipV="1">
              <a:off x="3312" y="2688"/>
              <a:ext cx="528" cy="384"/>
            </a:xfrm>
            <a:prstGeom prst="line">
              <a:avLst/>
            </a:prstGeom>
            <a:ln>
              <a:solidFill>
                <a:srgbClr val="5D7695"/>
              </a:solidFill>
              <a:headEnd/>
              <a:tailEnd type="none" w="med" len="med"/>
            </a:ln>
            <a:extLst/>
          </p:spPr>
          <p:style>
            <a:lnRef idx="2">
              <a:schemeClr val="accent2"/>
            </a:lnRef>
            <a:fillRef idx="1">
              <a:schemeClr val="lt1"/>
            </a:fillRef>
            <a:effectRef idx="0">
              <a:schemeClr val="accent2"/>
            </a:effectRef>
            <a:fontRef idx="minor">
              <a:schemeClr val="dk1"/>
            </a:fontRef>
          </p:style>
          <p:txBody>
            <a:bodyPr wrap="none" anchor="ctr"/>
            <a:lstStyle/>
            <a:p>
              <a:pPr eaLnBrk="0" hangingPunct="0"/>
              <a:endParaRPr lang="zh-CN" altLang="en-US" dirty="0">
                <a:solidFill>
                  <a:schemeClr val="tx1"/>
                </a:solidFill>
                <a:latin typeface="Arial" panose="020B0604020202020204" pitchFamily="34" charset="0"/>
              </a:endParaRPr>
            </a:p>
          </p:txBody>
        </p:sp>
      </p:grpSp>
      <p:sp>
        <p:nvSpPr>
          <p:cNvPr id="114" name="前凸带形 113"/>
          <p:cNvSpPr/>
          <p:nvPr/>
        </p:nvSpPr>
        <p:spPr>
          <a:xfrm>
            <a:off x="1943607" y="967403"/>
            <a:ext cx="2224233" cy="374159"/>
          </a:xfrm>
          <a:prstGeom prst="ribbon">
            <a:avLst>
              <a:gd name="adj1" fmla="val 16667"/>
              <a:gd name="adj2" fmla="val 67661"/>
            </a:avLst>
          </a:prstGeom>
        </p:spPr>
        <p:style>
          <a:lnRef idx="2">
            <a:schemeClr val="accent1">
              <a:shade val="50000"/>
            </a:schemeClr>
          </a:lnRef>
          <a:fillRef idx="1">
            <a:schemeClr val="accent1"/>
          </a:fillRef>
          <a:effectRef idx="0">
            <a:schemeClr val="accent1"/>
          </a:effectRef>
          <a:fontRef idx="minor">
            <a:schemeClr val="lt1"/>
          </a:fontRef>
        </p:style>
        <p:txBody>
          <a:bodyPr lIns="91443" tIns="45721" rIns="91443" bIns="45721" rtlCol="0" anchor="ctr"/>
          <a:lstStyle/>
          <a:p>
            <a:pPr algn="ctr"/>
            <a:r>
              <a:rPr lang="en-US" altLang="zh-CN" dirty="0"/>
              <a:t>AI + TE</a:t>
            </a:r>
            <a:endParaRPr lang="zh-CN" altLang="en-US" dirty="0"/>
          </a:p>
        </p:txBody>
      </p:sp>
      <p:grpSp>
        <p:nvGrpSpPr>
          <p:cNvPr id="158" name="组合 157"/>
          <p:cNvGrpSpPr/>
          <p:nvPr/>
        </p:nvGrpSpPr>
        <p:grpSpPr>
          <a:xfrm>
            <a:off x="8317527" y="765498"/>
            <a:ext cx="3648159" cy="2152422"/>
            <a:chOff x="8317527" y="866931"/>
            <a:chExt cx="3648159" cy="2152422"/>
          </a:xfrm>
        </p:grpSpPr>
        <p:grpSp>
          <p:nvGrpSpPr>
            <p:cNvPr id="118" name="组合 135"/>
            <p:cNvGrpSpPr/>
            <p:nvPr/>
          </p:nvGrpSpPr>
          <p:grpSpPr>
            <a:xfrm>
              <a:off x="8317527" y="866931"/>
              <a:ext cx="3648159" cy="2152422"/>
              <a:chOff x="7945531" y="189346"/>
              <a:chExt cx="3829572" cy="2152422"/>
            </a:xfrm>
          </p:grpSpPr>
          <p:pic>
            <p:nvPicPr>
              <p:cNvPr id="119" name="图片 118"/>
              <p:cNvPicPr>
                <a:picLocks noChangeAspect="1"/>
              </p:cNvPicPr>
              <p:nvPr/>
            </p:nvPicPr>
            <p:blipFill>
              <a:blip r:embed="rId5" cstate="print"/>
              <a:stretch>
                <a:fillRect/>
              </a:stretch>
            </p:blipFill>
            <p:spPr>
              <a:xfrm>
                <a:off x="8666700" y="1979713"/>
                <a:ext cx="271625" cy="144615"/>
              </a:xfrm>
              <a:prstGeom prst="rect">
                <a:avLst/>
              </a:prstGeom>
            </p:spPr>
          </p:pic>
          <p:pic>
            <p:nvPicPr>
              <p:cNvPr id="120" name="图片 119"/>
              <p:cNvPicPr>
                <a:picLocks noChangeAspect="1"/>
              </p:cNvPicPr>
              <p:nvPr/>
            </p:nvPicPr>
            <p:blipFill>
              <a:blip r:embed="rId5" cstate="print"/>
              <a:stretch>
                <a:fillRect/>
              </a:stretch>
            </p:blipFill>
            <p:spPr>
              <a:xfrm>
                <a:off x="9761388" y="1753353"/>
                <a:ext cx="271625" cy="144615"/>
              </a:xfrm>
              <a:prstGeom prst="rect">
                <a:avLst/>
              </a:prstGeom>
            </p:spPr>
          </p:pic>
          <p:pic>
            <p:nvPicPr>
              <p:cNvPr id="121" name="图片 120"/>
              <p:cNvPicPr>
                <a:picLocks noChangeAspect="1"/>
              </p:cNvPicPr>
              <p:nvPr/>
            </p:nvPicPr>
            <p:blipFill>
              <a:blip r:embed="rId5" cstate="print"/>
              <a:stretch>
                <a:fillRect/>
              </a:stretch>
            </p:blipFill>
            <p:spPr>
              <a:xfrm>
                <a:off x="9761388" y="1978610"/>
                <a:ext cx="271625" cy="144615"/>
              </a:xfrm>
              <a:prstGeom prst="rect">
                <a:avLst/>
              </a:prstGeom>
            </p:spPr>
          </p:pic>
          <p:pic>
            <p:nvPicPr>
              <p:cNvPr id="122" name="图片 121"/>
              <p:cNvPicPr>
                <a:picLocks noChangeAspect="1"/>
              </p:cNvPicPr>
              <p:nvPr/>
            </p:nvPicPr>
            <p:blipFill>
              <a:blip r:embed="rId5" cstate="print"/>
              <a:stretch>
                <a:fillRect/>
              </a:stretch>
            </p:blipFill>
            <p:spPr>
              <a:xfrm>
                <a:off x="9761388" y="2197153"/>
                <a:ext cx="271625" cy="144615"/>
              </a:xfrm>
              <a:prstGeom prst="rect">
                <a:avLst/>
              </a:prstGeom>
            </p:spPr>
          </p:pic>
          <p:pic>
            <p:nvPicPr>
              <p:cNvPr id="123" name="图片 122"/>
              <p:cNvPicPr>
                <a:picLocks noChangeAspect="1"/>
              </p:cNvPicPr>
              <p:nvPr/>
            </p:nvPicPr>
            <p:blipFill>
              <a:blip r:embed="rId5" cstate="print"/>
              <a:stretch>
                <a:fillRect/>
              </a:stretch>
            </p:blipFill>
            <p:spPr>
              <a:xfrm>
                <a:off x="10912333" y="1978610"/>
                <a:ext cx="271625" cy="144615"/>
              </a:xfrm>
              <a:prstGeom prst="rect">
                <a:avLst/>
              </a:prstGeom>
            </p:spPr>
          </p:pic>
          <p:cxnSp>
            <p:nvCxnSpPr>
              <p:cNvPr id="124" name="直接连接符 123"/>
              <p:cNvCxnSpPr>
                <a:stCxn id="119" idx="0"/>
                <a:endCxn id="120" idx="1"/>
              </p:cNvCxnSpPr>
              <p:nvPr/>
            </p:nvCxnSpPr>
            <p:spPr>
              <a:xfrm flipV="1">
                <a:off x="8802512" y="1825661"/>
                <a:ext cx="958876" cy="154052"/>
              </a:xfrm>
              <a:prstGeom prst="line">
                <a:avLst/>
              </a:prstGeom>
              <a:ln w="254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a:stCxn id="119" idx="3"/>
                <a:endCxn id="121" idx="1"/>
              </p:cNvCxnSpPr>
              <p:nvPr/>
            </p:nvCxnSpPr>
            <p:spPr>
              <a:xfrm flipV="1">
                <a:off x="8938325" y="2050918"/>
                <a:ext cx="823063" cy="1103"/>
              </a:xfrm>
              <a:prstGeom prst="line">
                <a:avLst/>
              </a:prstGeom>
              <a:ln w="254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a:stCxn id="119" idx="2"/>
                <a:endCxn id="122" idx="1"/>
              </p:cNvCxnSpPr>
              <p:nvPr/>
            </p:nvCxnSpPr>
            <p:spPr>
              <a:xfrm>
                <a:off x="8802512" y="2124328"/>
                <a:ext cx="958876" cy="145133"/>
              </a:xfrm>
              <a:prstGeom prst="line">
                <a:avLst/>
              </a:prstGeom>
              <a:ln w="254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a:stCxn id="120" idx="3"/>
                <a:endCxn id="123" idx="0"/>
              </p:cNvCxnSpPr>
              <p:nvPr/>
            </p:nvCxnSpPr>
            <p:spPr>
              <a:xfrm>
                <a:off x="10033013" y="1825661"/>
                <a:ext cx="1015133" cy="152949"/>
              </a:xfrm>
              <a:prstGeom prst="line">
                <a:avLst/>
              </a:prstGeom>
              <a:ln w="254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a:stCxn id="121" idx="3"/>
                <a:endCxn id="123" idx="1"/>
              </p:cNvCxnSpPr>
              <p:nvPr/>
            </p:nvCxnSpPr>
            <p:spPr>
              <a:xfrm>
                <a:off x="10033013" y="2050918"/>
                <a:ext cx="879320" cy="0"/>
              </a:xfrm>
              <a:prstGeom prst="line">
                <a:avLst/>
              </a:prstGeom>
              <a:ln w="254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a:stCxn id="122" idx="3"/>
                <a:endCxn id="123" idx="2"/>
              </p:cNvCxnSpPr>
              <p:nvPr/>
            </p:nvCxnSpPr>
            <p:spPr>
              <a:xfrm flipV="1">
                <a:off x="10033013" y="2123225"/>
                <a:ext cx="1015133" cy="146235"/>
              </a:xfrm>
              <a:prstGeom prst="line">
                <a:avLst/>
              </a:prstGeom>
              <a:ln w="25400">
                <a:solidFill>
                  <a:srgbClr val="00AEEF"/>
                </a:solidFill>
              </a:ln>
            </p:spPr>
            <p:style>
              <a:lnRef idx="1">
                <a:schemeClr val="accent1"/>
              </a:lnRef>
              <a:fillRef idx="0">
                <a:schemeClr val="accent1"/>
              </a:fillRef>
              <a:effectRef idx="0">
                <a:schemeClr val="accent1"/>
              </a:effectRef>
              <a:fontRef idx="minor">
                <a:schemeClr val="tx1"/>
              </a:fontRef>
            </p:style>
          </p:cxnSp>
          <p:sp>
            <p:nvSpPr>
              <p:cNvPr id="130" name="圆柱形 129"/>
              <p:cNvSpPr/>
              <p:nvPr/>
            </p:nvSpPr>
            <p:spPr>
              <a:xfrm>
                <a:off x="8612005" y="1077816"/>
                <a:ext cx="568824" cy="290878"/>
              </a:xfrm>
              <a:prstGeom prst="can">
                <a:avLst/>
              </a:prstGeom>
              <a:solidFill>
                <a:srgbClr val="1296DB"/>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Data</a:t>
                </a:r>
                <a:endParaRPr lang="zh-CN" altLang="en-US" sz="1200" dirty="0">
                  <a:solidFill>
                    <a:schemeClr val="tx1"/>
                  </a:solidFill>
                </a:endParaRPr>
              </a:p>
            </p:txBody>
          </p:sp>
          <p:sp>
            <p:nvSpPr>
              <p:cNvPr id="131" name="矩形 130"/>
              <p:cNvSpPr/>
              <p:nvPr/>
            </p:nvSpPr>
            <p:spPr>
              <a:xfrm>
                <a:off x="8252583" y="191382"/>
                <a:ext cx="969157" cy="440091"/>
              </a:xfrm>
              <a:prstGeom prst="rect">
                <a:avLst/>
              </a:prstGeom>
              <a:solidFill>
                <a:srgbClr val="1296D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000" dirty="0">
                    <a:solidFill>
                      <a:schemeClr val="tx1"/>
                    </a:solidFill>
                  </a:rPr>
                  <a:t>Learning</a:t>
                </a:r>
                <a:endParaRPr lang="zh-CN" altLang="en-US" sz="1000" dirty="0">
                  <a:solidFill>
                    <a:schemeClr val="tx1"/>
                  </a:solidFill>
                </a:endParaRPr>
              </a:p>
            </p:txBody>
          </p:sp>
          <p:grpSp>
            <p:nvGrpSpPr>
              <p:cNvPr id="132" name="组合 41"/>
              <p:cNvGrpSpPr/>
              <p:nvPr/>
            </p:nvGrpSpPr>
            <p:grpSpPr>
              <a:xfrm>
                <a:off x="9320464" y="189346"/>
                <a:ext cx="1032278" cy="442127"/>
                <a:chOff x="9320464" y="189346"/>
                <a:chExt cx="1032278" cy="442127"/>
              </a:xfrm>
            </p:grpSpPr>
            <p:sp>
              <p:nvSpPr>
                <p:cNvPr id="142" name="矩形 141"/>
                <p:cNvSpPr/>
                <p:nvPr/>
              </p:nvSpPr>
              <p:spPr>
                <a:xfrm>
                  <a:off x="9320464" y="189346"/>
                  <a:ext cx="1032278" cy="442127"/>
                </a:xfrm>
                <a:prstGeom prst="rect">
                  <a:avLst/>
                </a:prstGeom>
                <a:solidFill>
                  <a:srgbClr val="1296DB"/>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000" dirty="0">
                      <a:solidFill>
                        <a:schemeClr val="tx1"/>
                      </a:solidFill>
                    </a:rPr>
                    <a:t>Inference</a:t>
                  </a:r>
                  <a:endParaRPr lang="zh-CN" altLang="en-US" sz="1000" dirty="0">
                    <a:solidFill>
                      <a:schemeClr val="tx1"/>
                    </a:solidFill>
                  </a:endParaRPr>
                </a:p>
              </p:txBody>
            </p:sp>
            <p:sp>
              <p:nvSpPr>
                <p:cNvPr id="143" name="椭圆 142"/>
                <p:cNvSpPr/>
                <p:nvPr/>
              </p:nvSpPr>
              <p:spPr>
                <a:xfrm>
                  <a:off x="9398859" y="449532"/>
                  <a:ext cx="121195" cy="67544"/>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solidFill>
                  </a:endParaRPr>
                </a:p>
              </p:txBody>
            </p:sp>
            <p:sp>
              <p:nvSpPr>
                <p:cNvPr id="144" name="椭圆 143"/>
                <p:cNvSpPr/>
                <p:nvPr/>
              </p:nvSpPr>
              <p:spPr>
                <a:xfrm>
                  <a:off x="9776338" y="359219"/>
                  <a:ext cx="121195" cy="67544"/>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solidFill>
                  </a:endParaRPr>
                </a:p>
              </p:txBody>
            </p:sp>
            <p:sp>
              <p:nvSpPr>
                <p:cNvPr id="145" name="椭圆 144"/>
                <p:cNvSpPr/>
                <p:nvPr/>
              </p:nvSpPr>
              <p:spPr>
                <a:xfrm>
                  <a:off x="9776338" y="449532"/>
                  <a:ext cx="121195" cy="67544"/>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solidFill>
                  </a:endParaRPr>
                </a:p>
              </p:txBody>
            </p:sp>
            <p:sp>
              <p:nvSpPr>
                <p:cNvPr id="146" name="椭圆 145"/>
                <p:cNvSpPr/>
                <p:nvPr/>
              </p:nvSpPr>
              <p:spPr>
                <a:xfrm>
                  <a:off x="9776338" y="539535"/>
                  <a:ext cx="121195" cy="67544"/>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solidFill>
                  </a:endParaRPr>
                </a:p>
              </p:txBody>
            </p:sp>
            <p:sp>
              <p:nvSpPr>
                <p:cNvPr id="147" name="椭圆 146"/>
                <p:cNvSpPr/>
                <p:nvPr/>
              </p:nvSpPr>
              <p:spPr>
                <a:xfrm>
                  <a:off x="10153817" y="449532"/>
                  <a:ext cx="121195" cy="67544"/>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solidFill>
                  </a:endParaRPr>
                </a:p>
              </p:txBody>
            </p:sp>
            <p:cxnSp>
              <p:nvCxnSpPr>
                <p:cNvPr id="148" name="直接连接符 147"/>
                <p:cNvCxnSpPr>
                  <a:stCxn id="143" idx="7"/>
                  <a:endCxn id="144" idx="2"/>
                </p:cNvCxnSpPr>
                <p:nvPr/>
              </p:nvCxnSpPr>
              <p:spPr>
                <a:xfrm flipV="1">
                  <a:off x="9502306" y="392991"/>
                  <a:ext cx="274032" cy="664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a:stCxn id="143" idx="6"/>
                  <a:endCxn id="145" idx="2"/>
                </p:cNvCxnSpPr>
                <p:nvPr/>
              </p:nvCxnSpPr>
              <p:spPr>
                <a:xfrm>
                  <a:off x="9520055" y="483304"/>
                  <a:ext cx="25628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a:stCxn id="143" idx="5"/>
                  <a:endCxn id="146" idx="2"/>
                </p:cNvCxnSpPr>
                <p:nvPr/>
              </p:nvCxnSpPr>
              <p:spPr>
                <a:xfrm>
                  <a:off x="9502306" y="507185"/>
                  <a:ext cx="274032" cy="6612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a:stCxn id="144" idx="6"/>
                  <a:endCxn id="147" idx="1"/>
                </p:cNvCxnSpPr>
                <p:nvPr/>
              </p:nvCxnSpPr>
              <p:spPr>
                <a:xfrm>
                  <a:off x="9897534" y="392991"/>
                  <a:ext cx="274032" cy="664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a:stCxn id="145" idx="6"/>
                  <a:endCxn id="147" idx="2"/>
                </p:cNvCxnSpPr>
                <p:nvPr/>
              </p:nvCxnSpPr>
              <p:spPr>
                <a:xfrm>
                  <a:off x="9897534" y="483304"/>
                  <a:ext cx="25628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a:stCxn id="146" idx="6"/>
                  <a:endCxn id="147" idx="3"/>
                </p:cNvCxnSpPr>
                <p:nvPr/>
              </p:nvCxnSpPr>
              <p:spPr>
                <a:xfrm flipV="1">
                  <a:off x="9897534" y="507185"/>
                  <a:ext cx="274032" cy="6612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33" name="直接连接符 132"/>
              <p:cNvCxnSpPr/>
              <p:nvPr/>
            </p:nvCxnSpPr>
            <p:spPr>
              <a:xfrm>
                <a:off x="7945531" y="892329"/>
                <a:ext cx="3829572" cy="0"/>
              </a:xfrm>
              <a:prstGeom prst="line">
                <a:avLst/>
              </a:prstGeom>
              <a:ln w="19050">
                <a:solidFill>
                  <a:schemeClr val="tx2">
                    <a:lumMod val="40000"/>
                    <a:lumOff val="60000"/>
                    <a:alpha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a:off x="7945531" y="1641320"/>
                <a:ext cx="3829572" cy="0"/>
              </a:xfrm>
              <a:prstGeom prst="line">
                <a:avLst/>
              </a:prstGeom>
              <a:ln w="19050">
                <a:solidFill>
                  <a:schemeClr val="tx2">
                    <a:lumMod val="40000"/>
                    <a:lumOff val="60000"/>
                    <a:alpha val="50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135" name="组合 126"/>
              <p:cNvGrpSpPr/>
              <p:nvPr/>
            </p:nvGrpSpPr>
            <p:grpSpPr>
              <a:xfrm>
                <a:off x="10230793" y="1101806"/>
                <a:ext cx="776069" cy="468994"/>
                <a:chOff x="8878657" y="3287118"/>
                <a:chExt cx="946060" cy="1025848"/>
              </a:xfrm>
            </p:grpSpPr>
            <p:pic>
              <p:nvPicPr>
                <p:cNvPr id="140" name="图片 139"/>
                <p:cNvPicPr>
                  <a:picLocks noChangeAspect="1"/>
                </p:cNvPicPr>
                <p:nvPr/>
              </p:nvPicPr>
              <p:blipFill>
                <a:blip r:embed="rId6" cstate="print"/>
                <a:stretch>
                  <a:fillRect/>
                </a:stretch>
              </p:blipFill>
              <p:spPr>
                <a:xfrm>
                  <a:off x="8979688" y="3287118"/>
                  <a:ext cx="744000" cy="512262"/>
                </a:xfrm>
                <a:prstGeom prst="rect">
                  <a:avLst/>
                </a:prstGeom>
              </p:spPr>
            </p:pic>
            <p:sp>
              <p:nvSpPr>
                <p:cNvPr id="141" name="矩形 140"/>
                <p:cNvSpPr/>
                <p:nvPr/>
              </p:nvSpPr>
              <p:spPr>
                <a:xfrm>
                  <a:off x="8878657" y="3774398"/>
                  <a:ext cx="946060" cy="538568"/>
                </a:xfrm>
                <a:prstGeom prst="rect">
                  <a:avLst/>
                </a:prstGeom>
              </p:spPr>
              <p:txBody>
                <a:bodyPr wrap="none">
                  <a:spAutoFit/>
                </a:bodyPr>
                <a:lstStyle/>
                <a:p>
                  <a:pPr algn="ctr"/>
                  <a:r>
                    <a:rPr lang="en-US" altLang="zh-CN" sz="1000" dirty="0"/>
                    <a:t>Controller</a:t>
                  </a:r>
                  <a:endParaRPr lang="zh-CN" altLang="en-US" sz="1000" dirty="0"/>
                </a:p>
              </p:txBody>
            </p:sp>
          </p:grpSp>
          <p:sp>
            <p:nvSpPr>
              <p:cNvPr id="136" name="矩形 135"/>
              <p:cNvSpPr/>
              <p:nvPr/>
            </p:nvSpPr>
            <p:spPr>
              <a:xfrm>
                <a:off x="10451467" y="190364"/>
                <a:ext cx="1090889" cy="440091"/>
              </a:xfrm>
              <a:prstGeom prst="rect">
                <a:avLst/>
              </a:prstGeom>
              <a:solidFill>
                <a:srgbClr val="1296D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000" dirty="0">
                    <a:solidFill>
                      <a:schemeClr val="tx1"/>
                    </a:solidFill>
                  </a:rPr>
                  <a:t>Ctrl Loops</a:t>
                </a:r>
                <a:endParaRPr lang="zh-CN" altLang="en-US" sz="1000" dirty="0">
                  <a:solidFill>
                    <a:schemeClr val="tx1"/>
                  </a:solidFill>
                </a:endParaRPr>
              </a:p>
            </p:txBody>
          </p:sp>
          <p:pic>
            <p:nvPicPr>
              <p:cNvPr id="137" name="图片 13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13892" y="387183"/>
                <a:ext cx="349410" cy="194732"/>
              </a:xfrm>
              <a:prstGeom prst="rect">
                <a:avLst/>
              </a:prstGeom>
            </p:spPr>
          </p:pic>
          <p:pic>
            <p:nvPicPr>
              <p:cNvPr id="138" name="图片 13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49703" y="387918"/>
                <a:ext cx="360951" cy="201164"/>
              </a:xfrm>
              <a:prstGeom prst="rect">
                <a:avLst/>
              </a:prstGeom>
            </p:spPr>
          </p:pic>
          <p:pic>
            <p:nvPicPr>
              <p:cNvPr id="139" name="图片 5"/>
              <p:cNvPicPr>
                <a:picLocks/>
              </p:cNvPicPr>
              <p:nvPr/>
            </p:nvPicPr>
            <p:blipFill>
              <a:blip r:embed="rId9" cstate="print">
                <a:duotone>
                  <a:schemeClr val="accent1">
                    <a:shade val="45000"/>
                    <a:satMod val="135000"/>
                  </a:schemeClr>
                  <a:prstClr val="white"/>
                </a:duotone>
              </a:blip>
              <a:stretch>
                <a:fillRect/>
              </a:stretch>
            </p:blipFill>
            <p:spPr>
              <a:xfrm>
                <a:off x="8394842" y="362438"/>
                <a:ext cx="707514" cy="238975"/>
              </a:xfrm>
              <a:prstGeom prst="rect">
                <a:avLst/>
              </a:prstGeom>
              <a:noFill/>
            </p:spPr>
          </p:pic>
        </p:grpSp>
        <p:sp>
          <p:nvSpPr>
            <p:cNvPr id="154" name="弧形 153"/>
            <p:cNvSpPr/>
            <p:nvPr/>
          </p:nvSpPr>
          <p:spPr>
            <a:xfrm rot="19528409" flipH="1" flipV="1">
              <a:off x="9316226" y="1185393"/>
              <a:ext cx="623617" cy="1260931"/>
            </a:xfrm>
            <a:prstGeom prst="arc">
              <a:avLst>
                <a:gd name="adj1" fmla="val 17395064"/>
                <a:gd name="adj2" fmla="val 4549312"/>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lIns="91443" tIns="45721" rIns="91443" bIns="45721" rtlCol="0" anchor="ctr"/>
            <a:lstStyle/>
            <a:p>
              <a:pPr algn="ctr"/>
              <a:endParaRPr lang="zh-CN" altLang="en-US"/>
            </a:p>
          </p:txBody>
        </p:sp>
        <p:sp>
          <p:nvSpPr>
            <p:cNvPr id="155" name="弧形 154"/>
            <p:cNvSpPr/>
            <p:nvPr/>
          </p:nvSpPr>
          <p:spPr>
            <a:xfrm rot="12257572" flipH="1" flipV="1">
              <a:off x="10422748" y="1137013"/>
              <a:ext cx="623617" cy="1269834"/>
            </a:xfrm>
            <a:prstGeom prst="arc">
              <a:avLst>
                <a:gd name="adj1" fmla="val 17445060"/>
                <a:gd name="adj2" fmla="val 4549312"/>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lIns="91443" tIns="45721" rIns="91443" bIns="45721" rtlCol="0" anchor="ctr"/>
            <a:lstStyle/>
            <a:p>
              <a:pPr algn="ctr"/>
              <a:endParaRPr lang="zh-CN" altLang="en-US"/>
            </a:p>
          </p:txBody>
        </p:sp>
      </p:grpSp>
      <p:grpSp>
        <p:nvGrpSpPr>
          <p:cNvPr id="3" name="组合 2"/>
          <p:cNvGrpSpPr/>
          <p:nvPr/>
        </p:nvGrpSpPr>
        <p:grpSpPr>
          <a:xfrm>
            <a:off x="-32298" y="3213769"/>
            <a:ext cx="5854736" cy="3064337"/>
            <a:chOff x="-32298" y="3213769"/>
            <a:chExt cx="5854736" cy="3064337"/>
          </a:xfrm>
        </p:grpSpPr>
        <p:pic>
          <p:nvPicPr>
            <p:cNvPr id="42" name="Picture 6" descr="05"/>
            <p:cNvPicPr>
              <a:picLocks noChangeAspect="1" noChangeArrowheads="1"/>
            </p:cNvPicPr>
            <p:nvPr/>
          </p:nvPicPr>
          <p:blipFill>
            <a:blip r:embed="rId10" cstate="print"/>
            <a:srcRect/>
            <a:stretch>
              <a:fillRect/>
            </a:stretch>
          </p:blipFill>
          <p:spPr bwMode="auto">
            <a:xfrm>
              <a:off x="1372110" y="4732062"/>
              <a:ext cx="387091" cy="398727"/>
            </a:xfrm>
            <a:prstGeom prst="rect">
              <a:avLst/>
            </a:prstGeom>
            <a:noFill/>
          </p:spPr>
        </p:pic>
        <p:pic>
          <p:nvPicPr>
            <p:cNvPr id="159" name="Picture 6" descr="05"/>
            <p:cNvPicPr>
              <a:picLocks noChangeAspect="1" noChangeArrowheads="1"/>
            </p:cNvPicPr>
            <p:nvPr/>
          </p:nvPicPr>
          <p:blipFill>
            <a:blip r:embed="rId10" cstate="print"/>
            <a:srcRect/>
            <a:stretch>
              <a:fillRect/>
            </a:stretch>
          </p:blipFill>
          <p:spPr bwMode="auto">
            <a:xfrm>
              <a:off x="2157028" y="4732062"/>
              <a:ext cx="387091" cy="398727"/>
            </a:xfrm>
            <a:prstGeom prst="rect">
              <a:avLst/>
            </a:prstGeom>
            <a:noFill/>
          </p:spPr>
        </p:pic>
        <p:pic>
          <p:nvPicPr>
            <p:cNvPr id="160" name="Picture 6" descr="05"/>
            <p:cNvPicPr>
              <a:picLocks noChangeAspect="1" noChangeArrowheads="1"/>
            </p:cNvPicPr>
            <p:nvPr/>
          </p:nvPicPr>
          <p:blipFill>
            <a:blip r:embed="rId10" cstate="print"/>
            <a:srcRect/>
            <a:stretch>
              <a:fillRect/>
            </a:stretch>
          </p:blipFill>
          <p:spPr bwMode="auto">
            <a:xfrm>
              <a:off x="1759201" y="5879379"/>
              <a:ext cx="387091" cy="398727"/>
            </a:xfrm>
            <a:prstGeom prst="rect">
              <a:avLst/>
            </a:prstGeom>
            <a:noFill/>
          </p:spPr>
        </p:pic>
        <p:pic>
          <p:nvPicPr>
            <p:cNvPr id="161" name="Picture 6" descr="05"/>
            <p:cNvPicPr>
              <a:picLocks noChangeAspect="1" noChangeArrowheads="1"/>
            </p:cNvPicPr>
            <p:nvPr/>
          </p:nvPicPr>
          <p:blipFill>
            <a:blip r:embed="rId10" cstate="print"/>
            <a:srcRect/>
            <a:stretch>
              <a:fillRect/>
            </a:stretch>
          </p:blipFill>
          <p:spPr bwMode="auto">
            <a:xfrm>
              <a:off x="985019" y="5879379"/>
              <a:ext cx="387091" cy="398727"/>
            </a:xfrm>
            <a:prstGeom prst="rect">
              <a:avLst/>
            </a:prstGeom>
            <a:noFill/>
          </p:spPr>
        </p:pic>
        <p:pic>
          <p:nvPicPr>
            <p:cNvPr id="162" name="Picture 6" descr="05"/>
            <p:cNvPicPr>
              <a:picLocks noChangeAspect="1" noChangeArrowheads="1"/>
            </p:cNvPicPr>
            <p:nvPr/>
          </p:nvPicPr>
          <p:blipFill>
            <a:blip r:embed="rId10" cstate="print"/>
            <a:srcRect/>
            <a:stretch>
              <a:fillRect/>
            </a:stretch>
          </p:blipFill>
          <p:spPr bwMode="auto">
            <a:xfrm>
              <a:off x="2543414" y="5879378"/>
              <a:ext cx="387091" cy="398727"/>
            </a:xfrm>
            <a:prstGeom prst="rect">
              <a:avLst/>
            </a:prstGeom>
            <a:noFill/>
          </p:spPr>
        </p:pic>
        <p:pic>
          <p:nvPicPr>
            <p:cNvPr id="163" name="Picture 6" descr="05"/>
            <p:cNvPicPr>
              <a:picLocks noChangeAspect="1" noChangeArrowheads="1"/>
            </p:cNvPicPr>
            <p:nvPr/>
          </p:nvPicPr>
          <p:blipFill>
            <a:blip r:embed="rId10" cstate="print"/>
            <a:srcRect/>
            <a:stretch>
              <a:fillRect/>
            </a:stretch>
          </p:blipFill>
          <p:spPr bwMode="auto">
            <a:xfrm>
              <a:off x="4036406" y="4725938"/>
              <a:ext cx="387091" cy="398727"/>
            </a:xfrm>
            <a:prstGeom prst="rect">
              <a:avLst/>
            </a:prstGeom>
            <a:noFill/>
          </p:spPr>
        </p:pic>
        <p:pic>
          <p:nvPicPr>
            <p:cNvPr id="164" name="Picture 6" descr="05"/>
            <p:cNvPicPr>
              <a:picLocks noChangeAspect="1" noChangeArrowheads="1"/>
            </p:cNvPicPr>
            <p:nvPr/>
          </p:nvPicPr>
          <p:blipFill>
            <a:blip r:embed="rId10" cstate="print"/>
            <a:srcRect/>
            <a:stretch>
              <a:fillRect/>
            </a:stretch>
          </p:blipFill>
          <p:spPr bwMode="auto">
            <a:xfrm>
              <a:off x="4821324" y="4725937"/>
              <a:ext cx="387091" cy="398727"/>
            </a:xfrm>
            <a:prstGeom prst="rect">
              <a:avLst/>
            </a:prstGeom>
            <a:noFill/>
          </p:spPr>
        </p:pic>
        <p:pic>
          <p:nvPicPr>
            <p:cNvPr id="165" name="Picture 6" descr="05"/>
            <p:cNvPicPr>
              <a:picLocks noChangeAspect="1" noChangeArrowheads="1"/>
            </p:cNvPicPr>
            <p:nvPr/>
          </p:nvPicPr>
          <p:blipFill>
            <a:blip r:embed="rId10" cstate="print"/>
            <a:srcRect/>
            <a:stretch>
              <a:fillRect/>
            </a:stretch>
          </p:blipFill>
          <p:spPr bwMode="auto">
            <a:xfrm>
              <a:off x="4434233" y="5873253"/>
              <a:ext cx="387091" cy="398727"/>
            </a:xfrm>
            <a:prstGeom prst="rect">
              <a:avLst/>
            </a:prstGeom>
            <a:noFill/>
          </p:spPr>
        </p:pic>
        <p:pic>
          <p:nvPicPr>
            <p:cNvPr id="166" name="Picture 6" descr="05"/>
            <p:cNvPicPr>
              <a:picLocks noChangeAspect="1" noChangeArrowheads="1"/>
            </p:cNvPicPr>
            <p:nvPr/>
          </p:nvPicPr>
          <p:blipFill>
            <a:blip r:embed="rId10" cstate="print"/>
            <a:srcRect/>
            <a:stretch>
              <a:fillRect/>
            </a:stretch>
          </p:blipFill>
          <p:spPr bwMode="auto">
            <a:xfrm>
              <a:off x="3649315" y="5873255"/>
              <a:ext cx="387091" cy="398727"/>
            </a:xfrm>
            <a:prstGeom prst="rect">
              <a:avLst/>
            </a:prstGeom>
            <a:noFill/>
          </p:spPr>
        </p:pic>
        <p:pic>
          <p:nvPicPr>
            <p:cNvPr id="167" name="Picture 6" descr="05"/>
            <p:cNvPicPr>
              <a:picLocks noChangeAspect="1" noChangeArrowheads="1"/>
            </p:cNvPicPr>
            <p:nvPr/>
          </p:nvPicPr>
          <p:blipFill>
            <a:blip r:embed="rId10" cstate="print"/>
            <a:srcRect/>
            <a:stretch>
              <a:fillRect/>
            </a:stretch>
          </p:blipFill>
          <p:spPr bwMode="auto">
            <a:xfrm>
              <a:off x="5207710" y="5873254"/>
              <a:ext cx="387091" cy="398727"/>
            </a:xfrm>
            <a:prstGeom prst="rect">
              <a:avLst/>
            </a:prstGeom>
            <a:noFill/>
          </p:spPr>
        </p:pic>
        <p:pic>
          <p:nvPicPr>
            <p:cNvPr id="168" name="Picture 6" descr="05"/>
            <p:cNvPicPr>
              <a:picLocks noChangeAspect="1" noChangeArrowheads="1"/>
            </p:cNvPicPr>
            <p:nvPr/>
          </p:nvPicPr>
          <p:blipFill>
            <a:blip r:embed="rId10" cstate="print"/>
            <a:srcRect/>
            <a:stretch>
              <a:fillRect/>
            </a:stretch>
          </p:blipFill>
          <p:spPr bwMode="auto">
            <a:xfrm>
              <a:off x="2660504" y="3213770"/>
              <a:ext cx="387091" cy="398727"/>
            </a:xfrm>
            <a:prstGeom prst="rect">
              <a:avLst/>
            </a:prstGeom>
            <a:noFill/>
          </p:spPr>
        </p:pic>
        <p:pic>
          <p:nvPicPr>
            <p:cNvPr id="169" name="Picture 6" descr="05"/>
            <p:cNvPicPr>
              <a:picLocks noChangeAspect="1" noChangeArrowheads="1"/>
            </p:cNvPicPr>
            <p:nvPr/>
          </p:nvPicPr>
          <p:blipFill>
            <a:blip r:embed="rId10" cstate="print"/>
            <a:srcRect/>
            <a:stretch>
              <a:fillRect/>
            </a:stretch>
          </p:blipFill>
          <p:spPr bwMode="auto">
            <a:xfrm>
              <a:off x="3445422" y="3213769"/>
              <a:ext cx="387091" cy="398727"/>
            </a:xfrm>
            <a:prstGeom prst="rect">
              <a:avLst/>
            </a:prstGeom>
            <a:noFill/>
          </p:spPr>
        </p:pic>
        <p:pic>
          <p:nvPicPr>
            <p:cNvPr id="170" name="Picture 6" descr="05"/>
            <p:cNvPicPr>
              <a:picLocks noChangeAspect="1" noChangeArrowheads="1"/>
            </p:cNvPicPr>
            <p:nvPr/>
          </p:nvPicPr>
          <p:blipFill>
            <a:blip r:embed="rId10" cstate="print"/>
            <a:srcRect/>
            <a:stretch>
              <a:fillRect/>
            </a:stretch>
          </p:blipFill>
          <p:spPr bwMode="auto">
            <a:xfrm>
              <a:off x="3445422" y="3756383"/>
              <a:ext cx="387091" cy="398727"/>
            </a:xfrm>
            <a:prstGeom prst="rect">
              <a:avLst/>
            </a:prstGeom>
            <a:noFill/>
          </p:spPr>
        </p:pic>
        <p:pic>
          <p:nvPicPr>
            <p:cNvPr id="171" name="Picture 6" descr="05"/>
            <p:cNvPicPr>
              <a:picLocks noChangeAspect="1" noChangeArrowheads="1"/>
            </p:cNvPicPr>
            <p:nvPr/>
          </p:nvPicPr>
          <p:blipFill>
            <a:blip r:embed="rId10" cstate="print"/>
            <a:srcRect/>
            <a:stretch>
              <a:fillRect/>
            </a:stretch>
          </p:blipFill>
          <p:spPr bwMode="auto">
            <a:xfrm>
              <a:off x="2660504" y="3756383"/>
              <a:ext cx="387091" cy="398727"/>
            </a:xfrm>
            <a:prstGeom prst="rect">
              <a:avLst/>
            </a:prstGeom>
            <a:noFill/>
          </p:spPr>
        </p:pic>
        <p:cxnSp>
          <p:nvCxnSpPr>
            <p:cNvPr id="115" name="直接连接符 114"/>
            <p:cNvCxnSpPr>
              <a:stCxn id="168" idx="3"/>
              <a:endCxn id="169" idx="1"/>
            </p:cNvCxnSpPr>
            <p:nvPr/>
          </p:nvCxnSpPr>
          <p:spPr>
            <a:xfrm flipV="1">
              <a:off x="3047595" y="3413133"/>
              <a:ext cx="39782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直接连接符 173"/>
            <p:cNvCxnSpPr>
              <a:stCxn id="171" idx="3"/>
              <a:endCxn id="170" idx="1"/>
            </p:cNvCxnSpPr>
            <p:nvPr/>
          </p:nvCxnSpPr>
          <p:spPr>
            <a:xfrm>
              <a:off x="3047595" y="3955747"/>
              <a:ext cx="3978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直接连接符 176"/>
            <p:cNvCxnSpPr>
              <a:stCxn id="169" idx="2"/>
              <a:endCxn id="170" idx="0"/>
            </p:cNvCxnSpPr>
            <p:nvPr/>
          </p:nvCxnSpPr>
          <p:spPr>
            <a:xfrm>
              <a:off x="3638968" y="3612496"/>
              <a:ext cx="0" cy="1438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直接连接符 182"/>
            <p:cNvCxnSpPr>
              <a:stCxn id="171" idx="0"/>
              <a:endCxn id="168" idx="2"/>
            </p:cNvCxnSpPr>
            <p:nvPr/>
          </p:nvCxnSpPr>
          <p:spPr>
            <a:xfrm flipV="1">
              <a:off x="2854050" y="3612497"/>
              <a:ext cx="0" cy="1438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直接连接符 186"/>
            <p:cNvCxnSpPr>
              <a:stCxn id="42" idx="3"/>
              <a:endCxn id="159" idx="1"/>
            </p:cNvCxnSpPr>
            <p:nvPr/>
          </p:nvCxnSpPr>
          <p:spPr>
            <a:xfrm>
              <a:off x="1759201" y="4931426"/>
              <a:ext cx="3978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3" name="直接连接符 192"/>
            <p:cNvCxnSpPr>
              <a:stCxn id="163" idx="3"/>
              <a:endCxn id="164" idx="1"/>
            </p:cNvCxnSpPr>
            <p:nvPr/>
          </p:nvCxnSpPr>
          <p:spPr>
            <a:xfrm flipV="1">
              <a:off x="4423497" y="4925301"/>
              <a:ext cx="39782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7" name="直接连接符 196"/>
            <p:cNvCxnSpPr>
              <a:stCxn id="42" idx="0"/>
              <a:endCxn id="168" idx="1"/>
            </p:cNvCxnSpPr>
            <p:nvPr/>
          </p:nvCxnSpPr>
          <p:spPr>
            <a:xfrm flipV="1">
              <a:off x="1565656" y="3413134"/>
              <a:ext cx="1094848" cy="1318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1" name="直接连接符 200"/>
            <p:cNvCxnSpPr>
              <a:stCxn id="159" idx="0"/>
              <a:endCxn id="171" idx="2"/>
            </p:cNvCxnSpPr>
            <p:nvPr/>
          </p:nvCxnSpPr>
          <p:spPr>
            <a:xfrm flipV="1">
              <a:off x="2350574" y="4155110"/>
              <a:ext cx="503476" cy="57695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5" name="直接连接符 204"/>
            <p:cNvCxnSpPr>
              <a:stCxn id="163" idx="0"/>
              <a:endCxn id="170" idx="2"/>
            </p:cNvCxnSpPr>
            <p:nvPr/>
          </p:nvCxnSpPr>
          <p:spPr>
            <a:xfrm flipH="1" flipV="1">
              <a:off x="3638968" y="4155110"/>
              <a:ext cx="590984" cy="570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直接连接符 207"/>
            <p:cNvCxnSpPr>
              <a:stCxn id="164" idx="0"/>
              <a:endCxn id="169" idx="3"/>
            </p:cNvCxnSpPr>
            <p:nvPr/>
          </p:nvCxnSpPr>
          <p:spPr>
            <a:xfrm flipH="1" flipV="1">
              <a:off x="3832513" y="3413133"/>
              <a:ext cx="1182357" cy="13128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直接连接符 211"/>
            <p:cNvCxnSpPr>
              <a:stCxn id="161" idx="0"/>
              <a:endCxn id="159" idx="2"/>
            </p:cNvCxnSpPr>
            <p:nvPr/>
          </p:nvCxnSpPr>
          <p:spPr>
            <a:xfrm flipV="1">
              <a:off x="1178565" y="5130789"/>
              <a:ext cx="1172009" cy="7485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直接连接符 214"/>
            <p:cNvCxnSpPr>
              <a:stCxn id="160" idx="0"/>
              <a:endCxn id="159" idx="2"/>
            </p:cNvCxnSpPr>
            <p:nvPr/>
          </p:nvCxnSpPr>
          <p:spPr>
            <a:xfrm flipV="1">
              <a:off x="1952747" y="5130789"/>
              <a:ext cx="397827" cy="7485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8" name="直接连接符 217"/>
            <p:cNvCxnSpPr>
              <a:stCxn id="162" idx="0"/>
              <a:endCxn id="159" idx="2"/>
            </p:cNvCxnSpPr>
            <p:nvPr/>
          </p:nvCxnSpPr>
          <p:spPr>
            <a:xfrm flipH="1" flipV="1">
              <a:off x="2350574" y="5130789"/>
              <a:ext cx="386386" cy="748589"/>
            </a:xfrm>
            <a:prstGeom prst="line">
              <a:avLst/>
            </a:prstGeom>
          </p:spPr>
          <p:style>
            <a:lnRef idx="1">
              <a:schemeClr val="accent1"/>
            </a:lnRef>
            <a:fillRef idx="0">
              <a:schemeClr val="accent1"/>
            </a:fillRef>
            <a:effectRef idx="0">
              <a:schemeClr val="accent1"/>
            </a:effectRef>
            <a:fontRef idx="minor">
              <a:schemeClr val="tx1"/>
            </a:fontRef>
          </p:style>
        </p:cxnSp>
        <p:cxnSp>
          <p:nvCxnSpPr>
            <p:cNvPr id="221" name="直接连接符 220"/>
            <p:cNvCxnSpPr>
              <a:stCxn id="162" idx="0"/>
              <a:endCxn id="42" idx="2"/>
            </p:cNvCxnSpPr>
            <p:nvPr/>
          </p:nvCxnSpPr>
          <p:spPr>
            <a:xfrm flipH="1" flipV="1">
              <a:off x="1565656" y="5130789"/>
              <a:ext cx="1171304" cy="748589"/>
            </a:xfrm>
            <a:prstGeom prst="line">
              <a:avLst/>
            </a:prstGeom>
          </p:spPr>
          <p:style>
            <a:lnRef idx="1">
              <a:schemeClr val="accent1"/>
            </a:lnRef>
            <a:fillRef idx="0">
              <a:schemeClr val="accent1"/>
            </a:fillRef>
            <a:effectRef idx="0">
              <a:schemeClr val="accent1"/>
            </a:effectRef>
            <a:fontRef idx="minor">
              <a:schemeClr val="tx1"/>
            </a:fontRef>
          </p:style>
        </p:cxnSp>
        <p:cxnSp>
          <p:nvCxnSpPr>
            <p:cNvPr id="224" name="直接连接符 223"/>
            <p:cNvCxnSpPr>
              <a:stCxn id="160" idx="0"/>
              <a:endCxn id="42" idx="2"/>
            </p:cNvCxnSpPr>
            <p:nvPr/>
          </p:nvCxnSpPr>
          <p:spPr>
            <a:xfrm flipH="1" flipV="1">
              <a:off x="1565656" y="5130789"/>
              <a:ext cx="387091" cy="7485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7" name="直接连接符 226"/>
            <p:cNvCxnSpPr>
              <a:stCxn id="161" idx="0"/>
              <a:endCxn id="42" idx="2"/>
            </p:cNvCxnSpPr>
            <p:nvPr/>
          </p:nvCxnSpPr>
          <p:spPr>
            <a:xfrm flipV="1">
              <a:off x="1178565" y="5130789"/>
              <a:ext cx="387091" cy="7485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直接连接符 229"/>
            <p:cNvCxnSpPr>
              <a:stCxn id="166" idx="0"/>
              <a:endCxn id="164" idx="2"/>
            </p:cNvCxnSpPr>
            <p:nvPr/>
          </p:nvCxnSpPr>
          <p:spPr>
            <a:xfrm flipV="1">
              <a:off x="3842861" y="5124664"/>
              <a:ext cx="1172009" cy="74859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1" name="直接连接符 230"/>
            <p:cNvCxnSpPr>
              <a:stCxn id="165" idx="0"/>
              <a:endCxn id="164" idx="2"/>
            </p:cNvCxnSpPr>
            <p:nvPr/>
          </p:nvCxnSpPr>
          <p:spPr>
            <a:xfrm flipV="1">
              <a:off x="4627779" y="5124664"/>
              <a:ext cx="387091" cy="74858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2" name="直接连接符 231"/>
            <p:cNvCxnSpPr>
              <a:stCxn id="167" idx="0"/>
              <a:endCxn id="164" idx="2"/>
            </p:cNvCxnSpPr>
            <p:nvPr/>
          </p:nvCxnSpPr>
          <p:spPr>
            <a:xfrm flipH="1" flipV="1">
              <a:off x="5014870" y="5124664"/>
              <a:ext cx="386386" cy="7485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3" name="直接连接符 232"/>
            <p:cNvCxnSpPr>
              <a:stCxn id="167" idx="0"/>
              <a:endCxn id="163" idx="2"/>
            </p:cNvCxnSpPr>
            <p:nvPr/>
          </p:nvCxnSpPr>
          <p:spPr>
            <a:xfrm flipH="1" flipV="1">
              <a:off x="4229952" y="5124665"/>
              <a:ext cx="1171304" cy="74858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4" name="直接连接符 233"/>
            <p:cNvCxnSpPr>
              <a:stCxn id="165" idx="0"/>
              <a:endCxn id="163" idx="2"/>
            </p:cNvCxnSpPr>
            <p:nvPr/>
          </p:nvCxnSpPr>
          <p:spPr>
            <a:xfrm flipH="1" flipV="1">
              <a:off x="4229952" y="5124665"/>
              <a:ext cx="397827" cy="748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5" name="直接连接符 234"/>
            <p:cNvCxnSpPr>
              <a:stCxn id="166" idx="0"/>
              <a:endCxn id="163" idx="2"/>
            </p:cNvCxnSpPr>
            <p:nvPr/>
          </p:nvCxnSpPr>
          <p:spPr>
            <a:xfrm flipV="1">
              <a:off x="3842861" y="5124665"/>
              <a:ext cx="387091" cy="7485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8" name="直接连接符 247"/>
            <p:cNvCxnSpPr/>
            <p:nvPr/>
          </p:nvCxnSpPr>
          <p:spPr>
            <a:xfrm>
              <a:off x="483057" y="4338907"/>
              <a:ext cx="5339381" cy="1935"/>
            </a:xfrm>
            <a:prstGeom prst="line">
              <a:avLst/>
            </a:prstGeom>
            <a:ln w="25400">
              <a:solidFill>
                <a:schemeClr val="accent1">
                  <a:shade val="95000"/>
                  <a:satMod val="105000"/>
                  <a:alpha val="4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51" name="直接连接符 250"/>
            <p:cNvCxnSpPr/>
            <p:nvPr/>
          </p:nvCxnSpPr>
          <p:spPr>
            <a:xfrm>
              <a:off x="481844" y="5500284"/>
              <a:ext cx="5339381" cy="1935"/>
            </a:xfrm>
            <a:prstGeom prst="line">
              <a:avLst/>
            </a:prstGeom>
            <a:ln w="25400">
              <a:solidFill>
                <a:schemeClr val="accent1">
                  <a:shade val="95000"/>
                  <a:satMod val="105000"/>
                  <a:alpha val="40000"/>
                </a:schemeClr>
              </a:solidFill>
              <a:prstDash val="lgDash"/>
            </a:ln>
          </p:spPr>
          <p:style>
            <a:lnRef idx="1">
              <a:schemeClr val="accent1"/>
            </a:lnRef>
            <a:fillRef idx="0">
              <a:schemeClr val="accent1"/>
            </a:fillRef>
            <a:effectRef idx="0">
              <a:schemeClr val="accent1"/>
            </a:effectRef>
            <a:fontRef idx="minor">
              <a:schemeClr val="tx1"/>
            </a:fontRef>
          </p:style>
        </p:cxnSp>
        <p:sp>
          <p:nvSpPr>
            <p:cNvPr id="252" name="矩形 251"/>
            <p:cNvSpPr/>
            <p:nvPr/>
          </p:nvSpPr>
          <p:spPr>
            <a:xfrm>
              <a:off x="-32298" y="3615161"/>
              <a:ext cx="776175" cy="338554"/>
            </a:xfrm>
            <a:prstGeom prst="rect">
              <a:avLst/>
            </a:prstGeom>
          </p:spPr>
          <p:txBody>
            <a:bodyPr wrap="none">
              <a:spAutoFit/>
            </a:bodyPr>
            <a:lstStyle/>
            <a:p>
              <a:pPr algn="ctr"/>
              <a:r>
                <a:rPr lang="en-US" altLang="zh-CN" sz="1600" dirty="0">
                  <a:solidFill>
                    <a:schemeClr val="accent1"/>
                  </a:solidFill>
                </a:rPr>
                <a:t>CORE</a:t>
              </a:r>
              <a:endParaRPr lang="zh-CN" altLang="en-US" sz="1600" dirty="0">
                <a:solidFill>
                  <a:schemeClr val="accent1"/>
                </a:solidFill>
              </a:endParaRPr>
            </a:p>
          </p:txBody>
        </p:sp>
        <p:sp>
          <p:nvSpPr>
            <p:cNvPr id="253" name="矩形 252"/>
            <p:cNvSpPr/>
            <p:nvPr/>
          </p:nvSpPr>
          <p:spPr>
            <a:xfrm>
              <a:off x="32310" y="4808273"/>
              <a:ext cx="641522" cy="338554"/>
            </a:xfrm>
            <a:prstGeom prst="rect">
              <a:avLst/>
            </a:prstGeom>
          </p:spPr>
          <p:txBody>
            <a:bodyPr wrap="none">
              <a:spAutoFit/>
            </a:bodyPr>
            <a:lstStyle/>
            <a:p>
              <a:pPr algn="ctr"/>
              <a:r>
                <a:rPr lang="en-US" altLang="zh-CN" sz="1600" dirty="0">
                  <a:solidFill>
                    <a:schemeClr val="accent1"/>
                  </a:solidFill>
                </a:rPr>
                <a:t>AGG</a:t>
              </a:r>
              <a:endParaRPr lang="zh-CN" altLang="en-US" sz="1600" dirty="0">
                <a:solidFill>
                  <a:schemeClr val="accent1"/>
                </a:solidFill>
              </a:endParaRPr>
            </a:p>
          </p:txBody>
        </p:sp>
        <p:sp>
          <p:nvSpPr>
            <p:cNvPr id="256" name="矩形 255"/>
            <p:cNvSpPr/>
            <p:nvPr/>
          </p:nvSpPr>
          <p:spPr>
            <a:xfrm>
              <a:off x="35561" y="5871714"/>
              <a:ext cx="615874" cy="338554"/>
            </a:xfrm>
            <a:prstGeom prst="rect">
              <a:avLst/>
            </a:prstGeom>
          </p:spPr>
          <p:txBody>
            <a:bodyPr wrap="none">
              <a:spAutoFit/>
            </a:bodyPr>
            <a:lstStyle/>
            <a:p>
              <a:pPr algn="ctr"/>
              <a:r>
                <a:rPr lang="en-US" altLang="zh-CN" sz="1600" dirty="0">
                  <a:solidFill>
                    <a:schemeClr val="accent1"/>
                  </a:solidFill>
                </a:rPr>
                <a:t>ACC</a:t>
              </a:r>
              <a:endParaRPr lang="zh-CN" altLang="en-US" sz="1600" dirty="0">
                <a:solidFill>
                  <a:schemeClr val="accent1"/>
                </a:solidFill>
              </a:endParaRPr>
            </a:p>
          </p:txBody>
        </p:sp>
      </p:grpSp>
      <p:sp>
        <p:nvSpPr>
          <p:cNvPr id="257" name="矩形 256"/>
          <p:cNvSpPr/>
          <p:nvPr/>
        </p:nvSpPr>
        <p:spPr>
          <a:xfrm>
            <a:off x="1417067" y="6479862"/>
            <a:ext cx="3642680" cy="369332"/>
          </a:xfrm>
          <a:prstGeom prst="rect">
            <a:avLst/>
          </a:prstGeom>
        </p:spPr>
        <p:txBody>
          <a:bodyPr wrap="square">
            <a:spAutoFit/>
          </a:bodyPr>
          <a:lstStyle/>
          <a:p>
            <a:pPr algn="ctr"/>
            <a:r>
              <a:rPr lang="en-US" altLang="zh-CN" sz="1800" b="1" dirty="0"/>
              <a:t>MAN (Metro Area Network)</a:t>
            </a:r>
            <a:endParaRPr lang="zh-CN" altLang="en-US" sz="1800" b="1" dirty="0"/>
          </a:p>
        </p:txBody>
      </p:sp>
      <p:sp>
        <p:nvSpPr>
          <p:cNvPr id="262" name="矩形 261"/>
          <p:cNvSpPr/>
          <p:nvPr/>
        </p:nvSpPr>
        <p:spPr>
          <a:xfrm>
            <a:off x="6163585" y="1485578"/>
            <a:ext cx="3141713" cy="1246495"/>
          </a:xfrm>
          <a:prstGeom prst="rect">
            <a:avLst/>
          </a:prstGeom>
        </p:spPr>
        <p:txBody>
          <a:bodyPr wrap="square">
            <a:spAutoFit/>
          </a:bodyPr>
          <a:lstStyle/>
          <a:p>
            <a:pPr algn="just">
              <a:spcAft>
                <a:spcPts val="600"/>
              </a:spcAft>
            </a:pPr>
            <a:r>
              <a:rPr lang="en-US" altLang="zh-CN" b="1" u="sng" dirty="0">
                <a:solidFill>
                  <a:schemeClr val="tx1">
                    <a:lumMod val="65000"/>
                    <a:lumOff val="35000"/>
                  </a:schemeClr>
                </a:solidFill>
              </a:rPr>
              <a:t>____Goal</a:t>
            </a:r>
          </a:p>
          <a:p>
            <a:pPr algn="just">
              <a:spcAft>
                <a:spcPts val="600"/>
              </a:spcAft>
            </a:pPr>
            <a:r>
              <a:rPr lang="en-US" sz="1200" dirty="0">
                <a:solidFill>
                  <a:schemeClr val="tx1">
                    <a:lumMod val="65000"/>
                    <a:lumOff val="35000"/>
                  </a:schemeClr>
                </a:solidFill>
              </a:rPr>
              <a:t>Congestion avoidance. </a:t>
            </a:r>
          </a:p>
          <a:p>
            <a:pPr algn="just">
              <a:spcAft>
                <a:spcPts val="600"/>
              </a:spcAft>
            </a:pPr>
            <a:r>
              <a:rPr lang="en-US" sz="1200" dirty="0">
                <a:solidFill>
                  <a:schemeClr val="tx1">
                    <a:lumMod val="65000"/>
                    <a:lumOff val="35000"/>
                  </a:schemeClr>
                </a:solidFill>
              </a:rPr>
              <a:t>Real-time load balancing. </a:t>
            </a:r>
          </a:p>
          <a:p>
            <a:pPr algn="just">
              <a:spcAft>
                <a:spcPts val="600"/>
              </a:spcAft>
            </a:pPr>
            <a:r>
              <a:rPr lang="en-US" altLang="zh-CN" sz="1200" dirty="0">
                <a:solidFill>
                  <a:schemeClr val="tx1">
                    <a:lumMod val="65000"/>
                    <a:lumOff val="35000"/>
                  </a:schemeClr>
                </a:solidFill>
              </a:rPr>
              <a:t>Improving </a:t>
            </a:r>
            <a:r>
              <a:rPr lang="en-US" altLang="zh-CN" sz="1200" dirty="0" err="1">
                <a:solidFill>
                  <a:schemeClr val="tx1">
                    <a:lumMod val="65000"/>
                    <a:lumOff val="35000"/>
                  </a:schemeClr>
                </a:solidFill>
              </a:rPr>
              <a:t>QoS</a:t>
            </a:r>
            <a:endParaRPr lang="en-US" sz="1200" dirty="0">
              <a:solidFill>
                <a:schemeClr val="tx1">
                  <a:lumMod val="65000"/>
                  <a:lumOff val="35000"/>
                </a:schemeClr>
              </a:solidFill>
            </a:endParaRPr>
          </a:p>
        </p:txBody>
      </p:sp>
      <p:sp>
        <p:nvSpPr>
          <p:cNvPr id="263" name="矩形 262"/>
          <p:cNvSpPr/>
          <p:nvPr/>
        </p:nvSpPr>
        <p:spPr>
          <a:xfrm>
            <a:off x="6174237" y="2781722"/>
            <a:ext cx="4909516" cy="1708160"/>
          </a:xfrm>
          <a:prstGeom prst="rect">
            <a:avLst/>
          </a:prstGeom>
        </p:spPr>
        <p:txBody>
          <a:bodyPr wrap="square">
            <a:spAutoFit/>
          </a:bodyPr>
          <a:lstStyle/>
          <a:p>
            <a:pPr algn="just">
              <a:spcAft>
                <a:spcPts val="600"/>
              </a:spcAft>
            </a:pPr>
            <a:r>
              <a:rPr lang="en-US" altLang="zh-CN" b="1" u="sng" dirty="0">
                <a:solidFill>
                  <a:schemeClr val="tx1">
                    <a:lumMod val="65000"/>
                    <a:lumOff val="35000"/>
                  </a:schemeClr>
                </a:solidFill>
              </a:rPr>
              <a:t>____Solution</a:t>
            </a:r>
          </a:p>
          <a:p>
            <a:pPr algn="just">
              <a:spcAft>
                <a:spcPts val="600"/>
              </a:spcAft>
            </a:pPr>
            <a:r>
              <a:rPr lang="en-US" altLang="zh-CN" sz="1100" dirty="0">
                <a:solidFill>
                  <a:schemeClr val="tx1">
                    <a:lumMod val="65000"/>
                    <a:lumOff val="35000"/>
                  </a:schemeClr>
                </a:solidFill>
              </a:rPr>
              <a:t>Multi-path route computation by traditional Graph Theory algorithm, for each Ingress-Egress pair.</a:t>
            </a:r>
          </a:p>
          <a:p>
            <a:pPr algn="just">
              <a:spcAft>
                <a:spcPts val="600"/>
              </a:spcAft>
            </a:pPr>
            <a:r>
              <a:rPr lang="en-US" altLang="zh-CN" sz="1100" dirty="0">
                <a:solidFill>
                  <a:schemeClr val="tx1">
                    <a:lumMod val="65000"/>
                    <a:lumOff val="35000"/>
                  </a:schemeClr>
                </a:solidFill>
              </a:rPr>
              <a:t>Online Reinforcement Learning algorithm adjusts traffic distribution at every router to multiple outgoing ports. </a:t>
            </a:r>
          </a:p>
          <a:p>
            <a:pPr algn="just">
              <a:spcAft>
                <a:spcPts val="600"/>
              </a:spcAft>
            </a:pPr>
            <a:r>
              <a:rPr lang="en-US" altLang="zh-CN" sz="1100" dirty="0">
                <a:solidFill>
                  <a:schemeClr val="tx1">
                    <a:lumMod val="65000"/>
                    <a:lumOff val="35000"/>
                  </a:schemeClr>
                </a:solidFill>
              </a:rPr>
              <a:t>Modified forwarding plane forwards packet according to the percentage, in </a:t>
            </a:r>
            <a:r>
              <a:rPr lang="en-US" altLang="zh-CN" sz="1100" dirty="0" err="1">
                <a:solidFill>
                  <a:schemeClr val="tx1">
                    <a:lumMod val="65000"/>
                    <a:lumOff val="35000"/>
                  </a:schemeClr>
                </a:solidFill>
              </a:rPr>
              <a:t>flowlets</a:t>
            </a:r>
            <a:r>
              <a:rPr lang="en-US" altLang="zh-CN" sz="1100" dirty="0">
                <a:solidFill>
                  <a:schemeClr val="tx1">
                    <a:lumMod val="65000"/>
                    <a:lumOff val="35000"/>
                  </a:schemeClr>
                </a:solidFill>
              </a:rPr>
              <a:t> to keep packet order</a:t>
            </a:r>
          </a:p>
        </p:txBody>
      </p:sp>
      <p:sp>
        <p:nvSpPr>
          <p:cNvPr id="264" name="矩形 263"/>
          <p:cNvSpPr/>
          <p:nvPr/>
        </p:nvSpPr>
        <p:spPr>
          <a:xfrm>
            <a:off x="6163740" y="4403075"/>
            <a:ext cx="4920013" cy="2139047"/>
          </a:xfrm>
          <a:prstGeom prst="rect">
            <a:avLst/>
          </a:prstGeom>
        </p:spPr>
        <p:txBody>
          <a:bodyPr wrap="square">
            <a:spAutoFit/>
          </a:bodyPr>
          <a:lstStyle/>
          <a:p>
            <a:pPr algn="just">
              <a:spcAft>
                <a:spcPts val="600"/>
              </a:spcAft>
            </a:pPr>
            <a:r>
              <a:rPr lang="en-US" altLang="zh-CN" b="1" u="sng" dirty="0">
                <a:solidFill>
                  <a:schemeClr val="tx1">
                    <a:lumMod val="65000"/>
                    <a:lumOff val="35000"/>
                  </a:schemeClr>
                </a:solidFill>
              </a:rPr>
              <a:t>____Benefit</a:t>
            </a:r>
          </a:p>
          <a:p>
            <a:pPr algn="just">
              <a:spcAft>
                <a:spcPts val="600"/>
              </a:spcAft>
            </a:pPr>
            <a:r>
              <a:rPr lang="en-US" altLang="zh-CN" sz="1200" dirty="0">
                <a:solidFill>
                  <a:schemeClr val="tx1">
                    <a:lumMod val="65000"/>
                    <a:lumOff val="35000"/>
                  </a:schemeClr>
                </a:solidFill>
              </a:rPr>
              <a:t>Reducing Max-Link-Utilization by </a:t>
            </a:r>
            <a:r>
              <a:rPr lang="en-US" altLang="zh-CN" sz="1200" dirty="0" smtClean="0">
                <a:solidFill>
                  <a:schemeClr val="tx1">
                    <a:lumMod val="65000"/>
                    <a:lumOff val="35000"/>
                  </a:schemeClr>
                </a:solidFill>
              </a:rPr>
              <a:t>23% </a:t>
            </a:r>
            <a:r>
              <a:rPr lang="en-US" altLang="zh-CN" sz="1200" dirty="0">
                <a:solidFill>
                  <a:schemeClr val="tx1">
                    <a:lumMod val="65000"/>
                    <a:lumOff val="35000"/>
                  </a:schemeClr>
                </a:solidFill>
              </a:rPr>
              <a:t>(vs ECMP)</a:t>
            </a:r>
          </a:p>
          <a:p>
            <a:pPr algn="just">
              <a:spcAft>
                <a:spcPts val="600"/>
              </a:spcAft>
            </a:pPr>
            <a:r>
              <a:rPr lang="en-US" altLang="zh-CN" sz="1200" dirty="0">
                <a:solidFill>
                  <a:schemeClr val="tx1">
                    <a:lumMod val="65000"/>
                    <a:lumOff val="35000"/>
                  </a:schemeClr>
                </a:solidFill>
              </a:rPr>
              <a:t>Reducing data loss by </a:t>
            </a:r>
            <a:r>
              <a:rPr lang="en-US" altLang="zh-CN" sz="1200" dirty="0" smtClean="0">
                <a:solidFill>
                  <a:schemeClr val="tx1">
                    <a:lumMod val="65000"/>
                    <a:lumOff val="35000"/>
                  </a:schemeClr>
                </a:solidFill>
              </a:rPr>
              <a:t>64% </a:t>
            </a:r>
            <a:r>
              <a:rPr lang="en-US" altLang="zh-CN" sz="1200" dirty="0">
                <a:solidFill>
                  <a:schemeClr val="tx1">
                    <a:lumMod val="65000"/>
                    <a:lumOff val="35000"/>
                  </a:schemeClr>
                </a:solidFill>
              </a:rPr>
              <a:t>(vs ECMP)</a:t>
            </a:r>
          </a:p>
          <a:p>
            <a:pPr algn="just">
              <a:spcAft>
                <a:spcPts val="600"/>
              </a:spcAft>
            </a:pPr>
            <a:r>
              <a:rPr lang="en-US" altLang="zh-CN" sz="1200" dirty="0">
                <a:solidFill>
                  <a:schemeClr val="tx1">
                    <a:lumMod val="65000"/>
                    <a:lumOff val="35000"/>
                  </a:schemeClr>
                </a:solidFill>
              </a:rPr>
              <a:t>Reducing link delay by </a:t>
            </a:r>
            <a:r>
              <a:rPr lang="en-US" altLang="zh-CN" sz="1200" dirty="0" smtClean="0">
                <a:solidFill>
                  <a:schemeClr val="tx1">
                    <a:lumMod val="65000"/>
                    <a:lumOff val="35000"/>
                  </a:schemeClr>
                </a:solidFill>
              </a:rPr>
              <a:t>19% </a:t>
            </a:r>
            <a:r>
              <a:rPr lang="en-US" altLang="zh-CN" sz="1200" dirty="0">
                <a:solidFill>
                  <a:schemeClr val="tx1">
                    <a:lumMod val="65000"/>
                    <a:lumOff val="35000"/>
                  </a:schemeClr>
                </a:solidFill>
              </a:rPr>
              <a:t>(vs ECMP)</a:t>
            </a:r>
          </a:p>
          <a:p>
            <a:pPr algn="just">
              <a:spcAft>
                <a:spcPts val="600"/>
              </a:spcAft>
            </a:pPr>
            <a:r>
              <a:rPr lang="en-US" altLang="zh-CN" sz="1200" dirty="0">
                <a:solidFill>
                  <a:srgbClr val="FF0000"/>
                </a:solidFill>
              </a:rPr>
              <a:t>Achieving close performance on both MLU and packet loss with CONGA (</a:t>
            </a:r>
            <a:r>
              <a:rPr lang="en-US" altLang="zh-CN" sz="1200" b="1" dirty="0" err="1">
                <a:solidFill>
                  <a:srgbClr val="FF0000"/>
                </a:solidFill>
              </a:rPr>
              <a:t>ms</a:t>
            </a:r>
            <a:r>
              <a:rPr lang="en-US" altLang="zh-CN" sz="1200" b="1" dirty="0">
                <a:solidFill>
                  <a:srgbClr val="FF0000"/>
                </a:solidFill>
              </a:rPr>
              <a:t>-level </a:t>
            </a:r>
            <a:r>
              <a:rPr lang="en-US" altLang="zh-CN" sz="1200" dirty="0">
                <a:solidFill>
                  <a:srgbClr val="FF0000"/>
                </a:solidFill>
              </a:rPr>
              <a:t>distributed control) by </a:t>
            </a:r>
            <a:r>
              <a:rPr lang="en-US" altLang="zh-CN" sz="1200" b="1" dirty="0">
                <a:solidFill>
                  <a:srgbClr val="FF0000"/>
                </a:solidFill>
              </a:rPr>
              <a:t>second-level</a:t>
            </a:r>
            <a:r>
              <a:rPr lang="en-US" altLang="zh-CN" sz="1200" dirty="0">
                <a:solidFill>
                  <a:srgbClr val="FF0000"/>
                </a:solidFill>
              </a:rPr>
              <a:t> centralized control, and better performance on delay</a:t>
            </a:r>
          </a:p>
          <a:p>
            <a:pPr algn="just">
              <a:spcAft>
                <a:spcPts val="600"/>
              </a:spcAft>
            </a:pPr>
            <a:r>
              <a:rPr lang="en-US" altLang="zh-CN" sz="1200" dirty="0">
                <a:solidFill>
                  <a:schemeClr val="tx1">
                    <a:lumMod val="65000"/>
                    <a:lumOff val="35000"/>
                  </a:schemeClr>
                </a:solidFill>
              </a:rPr>
              <a:t>Automatically adapts to evolving traffic pattern and network status</a:t>
            </a:r>
          </a:p>
        </p:txBody>
      </p:sp>
      <p:cxnSp>
        <p:nvCxnSpPr>
          <p:cNvPr id="267" name="直接箭头连接符 266"/>
          <p:cNvCxnSpPr>
            <a:stCxn id="10" idx="2"/>
            <a:endCxn id="168" idx="0"/>
          </p:cNvCxnSpPr>
          <p:nvPr/>
        </p:nvCxnSpPr>
        <p:spPr>
          <a:xfrm>
            <a:off x="2122526" y="2589479"/>
            <a:ext cx="731524" cy="624291"/>
          </a:xfrm>
          <a:prstGeom prst="straightConnector1">
            <a:avLst/>
          </a:prstGeom>
          <a:ln w="12700">
            <a:solidFill>
              <a:schemeClr val="accent5">
                <a:alpha val="50000"/>
              </a:schemeClr>
            </a:solidFill>
            <a:prstDash val="dash"/>
            <a:headEnd type="stealth"/>
            <a:tailEnd type="none"/>
          </a:ln>
        </p:spPr>
        <p:style>
          <a:lnRef idx="1">
            <a:schemeClr val="accent1"/>
          </a:lnRef>
          <a:fillRef idx="0">
            <a:schemeClr val="accent1"/>
          </a:fillRef>
          <a:effectRef idx="0">
            <a:schemeClr val="accent1"/>
          </a:effectRef>
          <a:fontRef idx="minor">
            <a:schemeClr val="tx1"/>
          </a:fontRef>
        </p:style>
      </p:cxnSp>
      <p:cxnSp>
        <p:nvCxnSpPr>
          <p:cNvPr id="269" name="直接箭头连接符 268"/>
          <p:cNvCxnSpPr>
            <a:stCxn id="10" idx="2"/>
            <a:endCxn id="42" idx="0"/>
          </p:cNvCxnSpPr>
          <p:nvPr/>
        </p:nvCxnSpPr>
        <p:spPr>
          <a:xfrm flipH="1">
            <a:off x="1565656" y="2589479"/>
            <a:ext cx="556870" cy="2142583"/>
          </a:xfrm>
          <a:prstGeom prst="straightConnector1">
            <a:avLst/>
          </a:prstGeom>
          <a:ln w="12700">
            <a:solidFill>
              <a:schemeClr val="accent5">
                <a:alpha val="50000"/>
              </a:schemeClr>
            </a:solidFill>
            <a:prstDash val="dash"/>
            <a:headEnd type="stealth"/>
            <a:tailEnd type="none"/>
          </a:ln>
        </p:spPr>
        <p:style>
          <a:lnRef idx="1">
            <a:schemeClr val="accent1"/>
          </a:lnRef>
          <a:fillRef idx="0">
            <a:schemeClr val="accent1"/>
          </a:fillRef>
          <a:effectRef idx="0">
            <a:schemeClr val="accent1"/>
          </a:effectRef>
          <a:fontRef idx="minor">
            <a:schemeClr val="tx1"/>
          </a:fontRef>
        </p:style>
      </p:cxnSp>
      <p:cxnSp>
        <p:nvCxnSpPr>
          <p:cNvPr id="272" name="直接箭头连接符 271"/>
          <p:cNvCxnSpPr>
            <a:stCxn id="10" idx="2"/>
            <a:endCxn id="159" idx="0"/>
          </p:cNvCxnSpPr>
          <p:nvPr/>
        </p:nvCxnSpPr>
        <p:spPr>
          <a:xfrm>
            <a:off x="2122526" y="2589479"/>
            <a:ext cx="228048" cy="2142583"/>
          </a:xfrm>
          <a:prstGeom prst="straightConnector1">
            <a:avLst/>
          </a:prstGeom>
          <a:ln w="12700">
            <a:solidFill>
              <a:schemeClr val="accent5">
                <a:alpha val="50000"/>
              </a:schemeClr>
            </a:solidFill>
            <a:prstDash val="dash"/>
            <a:headEnd type="stealth"/>
            <a:tailEnd type="none"/>
          </a:ln>
        </p:spPr>
        <p:style>
          <a:lnRef idx="1">
            <a:schemeClr val="accent1"/>
          </a:lnRef>
          <a:fillRef idx="0">
            <a:schemeClr val="accent1"/>
          </a:fillRef>
          <a:effectRef idx="0">
            <a:schemeClr val="accent1"/>
          </a:effectRef>
          <a:fontRef idx="minor">
            <a:schemeClr val="tx1"/>
          </a:fontRef>
        </p:style>
      </p:cxnSp>
      <p:cxnSp>
        <p:nvCxnSpPr>
          <p:cNvPr id="275" name="直接箭头连接符 274"/>
          <p:cNvCxnSpPr>
            <a:stCxn id="10" idx="2"/>
            <a:endCxn id="160" idx="0"/>
          </p:cNvCxnSpPr>
          <p:nvPr/>
        </p:nvCxnSpPr>
        <p:spPr>
          <a:xfrm flipH="1">
            <a:off x="1952747" y="2589479"/>
            <a:ext cx="169779" cy="3289900"/>
          </a:xfrm>
          <a:prstGeom prst="straightConnector1">
            <a:avLst/>
          </a:prstGeom>
          <a:ln w="12700">
            <a:solidFill>
              <a:schemeClr val="accent5">
                <a:alpha val="50000"/>
              </a:schemeClr>
            </a:solidFill>
            <a:prstDash val="dash"/>
            <a:headEnd type="stealth"/>
            <a:tailEnd type="none"/>
          </a:ln>
        </p:spPr>
        <p:style>
          <a:lnRef idx="1">
            <a:schemeClr val="accent1"/>
          </a:lnRef>
          <a:fillRef idx="0">
            <a:schemeClr val="accent1"/>
          </a:fillRef>
          <a:effectRef idx="0">
            <a:schemeClr val="accent1"/>
          </a:effectRef>
          <a:fontRef idx="minor">
            <a:schemeClr val="tx1"/>
          </a:fontRef>
        </p:style>
      </p:cxnSp>
      <p:cxnSp>
        <p:nvCxnSpPr>
          <p:cNvPr id="278" name="直接箭头连接符 277"/>
          <p:cNvCxnSpPr>
            <a:stCxn id="10" idx="2"/>
            <a:endCxn id="169" idx="0"/>
          </p:cNvCxnSpPr>
          <p:nvPr/>
        </p:nvCxnSpPr>
        <p:spPr>
          <a:xfrm>
            <a:off x="2122526" y="2589479"/>
            <a:ext cx="1516442" cy="624290"/>
          </a:xfrm>
          <a:prstGeom prst="straightConnector1">
            <a:avLst/>
          </a:prstGeom>
          <a:ln w="12700">
            <a:solidFill>
              <a:schemeClr val="accent5">
                <a:alpha val="50000"/>
              </a:schemeClr>
            </a:solidFill>
            <a:prstDash val="dash"/>
            <a:headEnd type="stealth"/>
            <a:tailEnd type="none"/>
          </a:ln>
        </p:spPr>
        <p:style>
          <a:lnRef idx="1">
            <a:schemeClr val="accent1"/>
          </a:lnRef>
          <a:fillRef idx="0">
            <a:schemeClr val="accent1"/>
          </a:fillRef>
          <a:effectRef idx="0">
            <a:schemeClr val="accent1"/>
          </a:effectRef>
          <a:fontRef idx="minor">
            <a:schemeClr val="tx1"/>
          </a:fontRef>
        </p:style>
      </p:cxnSp>
      <p:cxnSp>
        <p:nvCxnSpPr>
          <p:cNvPr id="281" name="直接箭头连接符 280"/>
          <p:cNvCxnSpPr>
            <a:stCxn id="10" idx="2"/>
            <a:endCxn id="166" idx="0"/>
          </p:cNvCxnSpPr>
          <p:nvPr/>
        </p:nvCxnSpPr>
        <p:spPr>
          <a:xfrm>
            <a:off x="2122526" y="2589479"/>
            <a:ext cx="1720335" cy="3283776"/>
          </a:xfrm>
          <a:prstGeom prst="straightConnector1">
            <a:avLst/>
          </a:prstGeom>
          <a:ln w="12700">
            <a:solidFill>
              <a:schemeClr val="accent5">
                <a:alpha val="50000"/>
              </a:schemeClr>
            </a:solidFill>
            <a:prstDash val="dash"/>
            <a:headEnd type="stealth"/>
            <a:tailEnd type="none"/>
          </a:ln>
        </p:spPr>
        <p:style>
          <a:lnRef idx="1">
            <a:schemeClr val="accent1"/>
          </a:lnRef>
          <a:fillRef idx="0">
            <a:schemeClr val="accent1"/>
          </a:fillRef>
          <a:effectRef idx="0">
            <a:schemeClr val="accent1"/>
          </a:effectRef>
          <a:fontRef idx="minor">
            <a:schemeClr val="tx1"/>
          </a:fontRef>
        </p:style>
      </p:cxnSp>
      <p:cxnSp>
        <p:nvCxnSpPr>
          <p:cNvPr id="286" name="直接箭头连接符 285"/>
          <p:cNvCxnSpPr>
            <a:stCxn id="10" idx="2"/>
            <a:endCxn id="165" idx="0"/>
          </p:cNvCxnSpPr>
          <p:nvPr/>
        </p:nvCxnSpPr>
        <p:spPr>
          <a:xfrm>
            <a:off x="2122526" y="2589479"/>
            <a:ext cx="2505253" cy="3283774"/>
          </a:xfrm>
          <a:prstGeom prst="straightConnector1">
            <a:avLst/>
          </a:prstGeom>
          <a:ln w="12700">
            <a:solidFill>
              <a:schemeClr val="accent5">
                <a:alpha val="50000"/>
              </a:schemeClr>
            </a:solidFill>
            <a:prstDash val="dash"/>
            <a:headEnd type="stealth"/>
            <a:tailEnd type="none"/>
          </a:ln>
        </p:spPr>
        <p:style>
          <a:lnRef idx="1">
            <a:schemeClr val="accent1"/>
          </a:lnRef>
          <a:fillRef idx="0">
            <a:schemeClr val="accent1"/>
          </a:fillRef>
          <a:effectRef idx="0">
            <a:schemeClr val="accent1"/>
          </a:effectRef>
          <a:fontRef idx="minor">
            <a:schemeClr val="tx1"/>
          </a:fontRef>
        </p:style>
      </p:cxnSp>
      <p:cxnSp>
        <p:nvCxnSpPr>
          <p:cNvPr id="290" name="直接箭头连接符 289"/>
          <p:cNvCxnSpPr>
            <a:stCxn id="67" idx="2"/>
            <a:endCxn id="169" idx="0"/>
          </p:cNvCxnSpPr>
          <p:nvPr/>
        </p:nvCxnSpPr>
        <p:spPr>
          <a:xfrm flipH="1">
            <a:off x="3638968" y="2522746"/>
            <a:ext cx="526447" cy="691023"/>
          </a:xfrm>
          <a:prstGeom prst="straightConnector1">
            <a:avLst/>
          </a:prstGeom>
          <a:ln w="12700">
            <a:solidFill>
              <a:schemeClr val="accent3">
                <a:alpha val="80000"/>
              </a:schemeClr>
            </a:solidFill>
            <a:prstDash val="dash"/>
            <a:headEnd type="none"/>
            <a:tailEnd type="stealth"/>
          </a:ln>
        </p:spPr>
        <p:style>
          <a:lnRef idx="1">
            <a:schemeClr val="accent1"/>
          </a:lnRef>
          <a:fillRef idx="0">
            <a:schemeClr val="accent1"/>
          </a:fillRef>
          <a:effectRef idx="0">
            <a:schemeClr val="accent1"/>
          </a:effectRef>
          <a:fontRef idx="minor">
            <a:schemeClr val="tx1"/>
          </a:fontRef>
        </p:style>
      </p:cxnSp>
      <p:cxnSp>
        <p:nvCxnSpPr>
          <p:cNvPr id="293" name="直接箭头连接符 292"/>
          <p:cNvCxnSpPr>
            <a:stCxn id="67" idx="2"/>
            <a:endCxn id="170" idx="0"/>
          </p:cNvCxnSpPr>
          <p:nvPr/>
        </p:nvCxnSpPr>
        <p:spPr>
          <a:xfrm flipH="1">
            <a:off x="3638968" y="2522746"/>
            <a:ext cx="526447" cy="1233637"/>
          </a:xfrm>
          <a:prstGeom prst="straightConnector1">
            <a:avLst/>
          </a:prstGeom>
          <a:ln w="12700">
            <a:solidFill>
              <a:schemeClr val="accent3">
                <a:alpha val="80000"/>
              </a:schemeClr>
            </a:solidFill>
            <a:prstDash val="dash"/>
            <a:headEnd type="none"/>
            <a:tailEnd type="stealth"/>
          </a:ln>
        </p:spPr>
        <p:style>
          <a:lnRef idx="1">
            <a:schemeClr val="accent1"/>
          </a:lnRef>
          <a:fillRef idx="0">
            <a:schemeClr val="accent1"/>
          </a:fillRef>
          <a:effectRef idx="0">
            <a:schemeClr val="accent1"/>
          </a:effectRef>
          <a:fontRef idx="minor">
            <a:schemeClr val="tx1"/>
          </a:fontRef>
        </p:style>
      </p:cxnSp>
      <p:cxnSp>
        <p:nvCxnSpPr>
          <p:cNvPr id="296" name="直接箭头连接符 295"/>
          <p:cNvCxnSpPr>
            <a:stCxn id="67" idx="2"/>
            <a:endCxn id="163" idx="0"/>
          </p:cNvCxnSpPr>
          <p:nvPr/>
        </p:nvCxnSpPr>
        <p:spPr>
          <a:xfrm>
            <a:off x="4165415" y="2522746"/>
            <a:ext cx="64537" cy="2203192"/>
          </a:xfrm>
          <a:prstGeom prst="straightConnector1">
            <a:avLst/>
          </a:prstGeom>
          <a:ln w="12700">
            <a:solidFill>
              <a:schemeClr val="accent3">
                <a:alpha val="80000"/>
              </a:schemeClr>
            </a:solidFill>
            <a:prstDash val="dash"/>
            <a:headEnd type="none"/>
            <a:tailEnd type="stealth"/>
          </a:ln>
        </p:spPr>
        <p:style>
          <a:lnRef idx="1">
            <a:schemeClr val="accent1"/>
          </a:lnRef>
          <a:fillRef idx="0">
            <a:schemeClr val="accent1"/>
          </a:fillRef>
          <a:effectRef idx="0">
            <a:schemeClr val="accent1"/>
          </a:effectRef>
          <a:fontRef idx="minor">
            <a:schemeClr val="tx1"/>
          </a:fontRef>
        </p:style>
      </p:cxnSp>
      <p:cxnSp>
        <p:nvCxnSpPr>
          <p:cNvPr id="299" name="直接箭头连接符 298"/>
          <p:cNvCxnSpPr>
            <a:stCxn id="67" idx="2"/>
            <a:endCxn id="164" idx="0"/>
          </p:cNvCxnSpPr>
          <p:nvPr/>
        </p:nvCxnSpPr>
        <p:spPr>
          <a:xfrm>
            <a:off x="4165415" y="2522746"/>
            <a:ext cx="849455" cy="2203191"/>
          </a:xfrm>
          <a:prstGeom prst="straightConnector1">
            <a:avLst/>
          </a:prstGeom>
          <a:ln w="12700">
            <a:solidFill>
              <a:schemeClr val="accent3">
                <a:alpha val="80000"/>
              </a:schemeClr>
            </a:solidFill>
            <a:prstDash val="dash"/>
            <a:headEnd type="none"/>
            <a:tailEnd type="stealth"/>
          </a:ln>
        </p:spPr>
        <p:style>
          <a:lnRef idx="1">
            <a:schemeClr val="accent1"/>
          </a:lnRef>
          <a:fillRef idx="0">
            <a:schemeClr val="accent1"/>
          </a:fillRef>
          <a:effectRef idx="0">
            <a:schemeClr val="accent1"/>
          </a:effectRef>
          <a:fontRef idx="minor">
            <a:schemeClr val="tx1"/>
          </a:fontRef>
        </p:style>
      </p:cxnSp>
      <p:cxnSp>
        <p:nvCxnSpPr>
          <p:cNvPr id="302" name="直接箭头连接符 301"/>
          <p:cNvCxnSpPr>
            <a:stCxn id="67" idx="2"/>
            <a:endCxn id="165" idx="0"/>
          </p:cNvCxnSpPr>
          <p:nvPr/>
        </p:nvCxnSpPr>
        <p:spPr>
          <a:xfrm>
            <a:off x="4165415" y="2522746"/>
            <a:ext cx="462364" cy="3350507"/>
          </a:xfrm>
          <a:prstGeom prst="straightConnector1">
            <a:avLst/>
          </a:prstGeom>
          <a:ln w="12700">
            <a:solidFill>
              <a:schemeClr val="accent3">
                <a:alpha val="80000"/>
              </a:schemeClr>
            </a:solidFill>
            <a:prstDash val="dash"/>
            <a:headEnd type="none"/>
            <a:tailEnd type="stealth"/>
          </a:ln>
        </p:spPr>
        <p:style>
          <a:lnRef idx="1">
            <a:schemeClr val="accent1"/>
          </a:lnRef>
          <a:fillRef idx="0">
            <a:schemeClr val="accent1"/>
          </a:fillRef>
          <a:effectRef idx="0">
            <a:schemeClr val="accent1"/>
          </a:effectRef>
          <a:fontRef idx="minor">
            <a:schemeClr val="tx1"/>
          </a:fontRef>
        </p:style>
      </p:cxnSp>
      <p:cxnSp>
        <p:nvCxnSpPr>
          <p:cNvPr id="305" name="直接箭头连接符 304"/>
          <p:cNvCxnSpPr>
            <a:stCxn id="67" idx="2"/>
            <a:endCxn id="162" idx="0"/>
          </p:cNvCxnSpPr>
          <p:nvPr/>
        </p:nvCxnSpPr>
        <p:spPr>
          <a:xfrm flipH="1">
            <a:off x="2736960" y="2522746"/>
            <a:ext cx="1428455" cy="3356632"/>
          </a:xfrm>
          <a:prstGeom prst="straightConnector1">
            <a:avLst/>
          </a:prstGeom>
          <a:ln w="12700">
            <a:solidFill>
              <a:schemeClr val="accent3">
                <a:alpha val="80000"/>
              </a:schemeClr>
            </a:solidFill>
            <a:prstDash val="dash"/>
            <a:headEnd type="none"/>
            <a:tailEnd type="stealth"/>
          </a:ln>
        </p:spPr>
        <p:style>
          <a:lnRef idx="1">
            <a:schemeClr val="accent1"/>
          </a:lnRef>
          <a:fillRef idx="0">
            <a:schemeClr val="accent1"/>
          </a:fillRef>
          <a:effectRef idx="0">
            <a:schemeClr val="accent1"/>
          </a:effectRef>
          <a:fontRef idx="minor">
            <a:schemeClr val="tx1"/>
          </a:fontRef>
        </p:style>
      </p:cxnSp>
      <p:cxnSp>
        <p:nvCxnSpPr>
          <p:cNvPr id="308" name="直接箭头连接符 307"/>
          <p:cNvCxnSpPr>
            <a:stCxn id="67" idx="2"/>
            <a:endCxn id="160" idx="0"/>
          </p:cNvCxnSpPr>
          <p:nvPr/>
        </p:nvCxnSpPr>
        <p:spPr>
          <a:xfrm flipH="1">
            <a:off x="1952747" y="2522746"/>
            <a:ext cx="2212668" cy="3356633"/>
          </a:xfrm>
          <a:prstGeom prst="straightConnector1">
            <a:avLst/>
          </a:prstGeom>
          <a:ln w="12700">
            <a:solidFill>
              <a:schemeClr val="accent3">
                <a:alpha val="80000"/>
              </a:schemeClr>
            </a:solidFill>
            <a:prstDash val="dash"/>
            <a:headEnd type="none"/>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3390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Picture 2" descr="C:\Users\y00406325\AppData\Roaming\eSpace_Desktop\UserData\y00406325\imagefiles\B8768B52-99B2-405C-ADAE-D1CBE6CD15D5.png"/>
          <p:cNvPicPr>
            <a:picLocks noChangeAspect="1" noChangeArrowheads="1"/>
          </p:cNvPicPr>
          <p:nvPr/>
        </p:nvPicPr>
        <p:blipFill>
          <a:blip r:embed="rId2">
            <a:clrChange>
              <a:clrFrom>
                <a:srgbClr val="BFBFBF"/>
              </a:clrFrom>
              <a:clrTo>
                <a:srgbClr val="BFBFBF">
                  <a:alpha val="0"/>
                </a:srgbClr>
              </a:clrTo>
            </a:clrChange>
            <a:extLst>
              <a:ext uri="{28A0092B-C50C-407E-A947-70E740481C1C}">
                <a14:useLocalDpi xmlns:a14="http://schemas.microsoft.com/office/drawing/2010/main" val="0"/>
              </a:ext>
            </a:extLst>
          </a:blip>
          <a:srcRect/>
          <a:stretch>
            <a:fillRect/>
          </a:stretch>
        </p:blipFill>
        <p:spPr bwMode="auto">
          <a:xfrm>
            <a:off x="408955" y="4437906"/>
            <a:ext cx="3030455" cy="2267954"/>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4" descr="C:\Users\y00406325\AppData\Roaming\eSpace_Desktop\UserData\y00406325\imagefiles\8F1EB1E1-A5A9-4805-B06C-D4176A03E870.png"/>
          <p:cNvPicPr>
            <a:picLocks noChangeAspect="1" noChangeArrowheads="1"/>
          </p:cNvPicPr>
          <p:nvPr/>
        </p:nvPicPr>
        <p:blipFill>
          <a:blip r:embed="rId3">
            <a:clrChange>
              <a:clrFrom>
                <a:srgbClr val="BFBFBF"/>
              </a:clrFrom>
              <a:clrTo>
                <a:srgbClr val="BFBFBF">
                  <a:alpha val="0"/>
                </a:srgbClr>
              </a:clrTo>
            </a:clrChange>
            <a:extLst>
              <a:ext uri="{28A0092B-C50C-407E-A947-70E740481C1C}">
                <a14:useLocalDpi xmlns:a14="http://schemas.microsoft.com/office/drawing/2010/main" val="0"/>
              </a:ext>
            </a:extLst>
          </a:blip>
          <a:srcRect/>
          <a:stretch>
            <a:fillRect/>
          </a:stretch>
        </p:blipFill>
        <p:spPr bwMode="auto">
          <a:xfrm>
            <a:off x="3354168" y="4385675"/>
            <a:ext cx="3247475" cy="2381840"/>
          </a:xfrm>
          <a:prstGeom prst="rect">
            <a:avLst/>
          </a:prstGeom>
          <a:noFill/>
          <a:extLst>
            <a:ext uri="{909E8E84-426E-40DD-AFC4-6F175D3DCCD1}">
              <a14:hiddenFill xmlns:a14="http://schemas.microsoft.com/office/drawing/2010/main">
                <a:solidFill>
                  <a:srgbClr val="FFFFFF"/>
                </a:solidFill>
              </a14:hiddenFill>
            </a:ext>
          </a:extLst>
        </p:spPr>
      </p:pic>
      <p:sp>
        <p:nvSpPr>
          <p:cNvPr id="4" name="副标题 1"/>
          <p:cNvSpPr>
            <a:spLocks noGrp="1"/>
          </p:cNvSpPr>
          <p:nvPr>
            <p:ph type="subTitle" idx="1"/>
          </p:nvPr>
        </p:nvSpPr>
        <p:spPr>
          <a:xfrm>
            <a:off x="605313" y="271202"/>
            <a:ext cx="10683956" cy="477922"/>
          </a:xfrm>
        </p:spPr>
        <p:txBody>
          <a:bodyPr>
            <a:noAutofit/>
          </a:bodyPr>
          <a:lstStyle/>
          <a:p>
            <a:r>
              <a:rPr lang="en-US" altLang="zh-CN" dirty="0"/>
              <a:t>Case Study 2: Intelligent Overlay Routing</a:t>
            </a:r>
            <a:endParaRPr lang="zh-CN" altLang="en-US" dirty="0"/>
          </a:p>
        </p:txBody>
      </p:sp>
      <p:sp>
        <p:nvSpPr>
          <p:cNvPr id="5" name="前凸带形 4"/>
          <p:cNvSpPr/>
          <p:nvPr/>
        </p:nvSpPr>
        <p:spPr>
          <a:xfrm>
            <a:off x="1925898" y="895482"/>
            <a:ext cx="2223654" cy="374072"/>
          </a:xfrm>
          <a:prstGeom prst="ribbon">
            <a:avLst>
              <a:gd name="adj1" fmla="val 16667"/>
              <a:gd name="adj2" fmla="val 676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AI + SD-WAN</a:t>
            </a:r>
          </a:p>
        </p:txBody>
      </p:sp>
      <p:pic>
        <p:nvPicPr>
          <p:cNvPr id="7" name="图片 6"/>
          <p:cNvPicPr>
            <a:picLocks noChangeAspect="1"/>
          </p:cNvPicPr>
          <p:nvPr/>
        </p:nvPicPr>
        <p:blipFill>
          <a:blip r:embed="rId4" cstate="print"/>
          <a:stretch>
            <a:fillRect/>
          </a:stretch>
        </p:blipFill>
        <p:spPr>
          <a:xfrm>
            <a:off x="1908864" y="3216773"/>
            <a:ext cx="2001699" cy="664259"/>
          </a:xfrm>
          <a:prstGeom prst="rect">
            <a:avLst/>
          </a:prstGeom>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05215" y="1317586"/>
            <a:ext cx="563065" cy="528615"/>
          </a:xfrm>
          <a:prstGeom prst="rect">
            <a:avLst/>
          </a:prstGeom>
        </p:spPr>
      </p:pic>
      <p:cxnSp>
        <p:nvCxnSpPr>
          <p:cNvPr id="9" name="直接连接符 8"/>
          <p:cNvCxnSpPr>
            <a:stCxn id="24" idx="1"/>
            <a:endCxn id="27" idx="0"/>
          </p:cNvCxnSpPr>
          <p:nvPr/>
        </p:nvCxnSpPr>
        <p:spPr>
          <a:xfrm flipH="1">
            <a:off x="4497753" y="1755344"/>
            <a:ext cx="244620" cy="497213"/>
          </a:xfrm>
          <a:prstGeom prst="line">
            <a:avLst/>
          </a:prstGeom>
          <a:ln w="19050">
            <a:solidFill>
              <a:srgbClr val="1296DB"/>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25" idx="1"/>
            <a:endCxn id="28" idx="0"/>
          </p:cNvCxnSpPr>
          <p:nvPr/>
        </p:nvCxnSpPr>
        <p:spPr>
          <a:xfrm flipH="1">
            <a:off x="5104122" y="2637706"/>
            <a:ext cx="566427" cy="419360"/>
          </a:xfrm>
          <a:prstGeom prst="line">
            <a:avLst/>
          </a:prstGeom>
          <a:ln w="19050">
            <a:solidFill>
              <a:srgbClr val="1296DB"/>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907590" y="3262117"/>
            <a:ext cx="298162" cy="7589"/>
          </a:xfrm>
          <a:prstGeom prst="line">
            <a:avLst/>
          </a:prstGeom>
          <a:ln w="19050">
            <a:solidFill>
              <a:srgbClr val="1296DB"/>
            </a:solidFill>
          </a:ln>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rot="3567662">
            <a:off x="1887825" y="1292711"/>
            <a:ext cx="345310" cy="1515794"/>
          </a:xfrm>
          <a:custGeom>
            <a:avLst/>
            <a:gdLst>
              <a:gd name="connsiteX0" fmla="*/ 363456 w 363456"/>
              <a:gd name="connsiteY0" fmla="*/ 1076325 h 1076325"/>
              <a:gd name="connsiteX1" fmla="*/ 1506 w 363456"/>
              <a:gd name="connsiteY1" fmla="*/ 485775 h 1076325"/>
              <a:gd name="connsiteX2" fmla="*/ 258681 w 363456"/>
              <a:gd name="connsiteY2" fmla="*/ 0 h 1076325"/>
              <a:gd name="connsiteX0" fmla="*/ 382400 w 382400"/>
              <a:gd name="connsiteY0" fmla="*/ 1209913 h 1209913"/>
              <a:gd name="connsiteX1" fmla="*/ 20450 w 382400"/>
              <a:gd name="connsiteY1" fmla="*/ 619363 h 1209913"/>
              <a:gd name="connsiteX2" fmla="*/ 131442 w 382400"/>
              <a:gd name="connsiteY2" fmla="*/ 0 h 1209913"/>
            </a:gdLst>
            <a:ahLst/>
            <a:cxnLst>
              <a:cxn ang="0">
                <a:pos x="connsiteX0" y="connsiteY0"/>
              </a:cxn>
              <a:cxn ang="0">
                <a:pos x="connsiteX1" y="connsiteY1"/>
              </a:cxn>
              <a:cxn ang="0">
                <a:pos x="connsiteX2" y="connsiteY2"/>
              </a:cxn>
            </a:cxnLst>
            <a:rect l="l" t="t" r="r" b="b"/>
            <a:pathLst>
              <a:path w="382400" h="1209913">
                <a:moveTo>
                  <a:pt x="382400" y="1209913"/>
                </a:moveTo>
                <a:cubicBezTo>
                  <a:pt x="210156" y="1004331"/>
                  <a:pt x="62276" y="821015"/>
                  <a:pt x="20450" y="619363"/>
                </a:cubicBezTo>
                <a:cubicBezTo>
                  <a:pt x="-21376" y="417711"/>
                  <a:pt x="-5877" y="153194"/>
                  <a:pt x="131442" y="0"/>
                </a:cubicBezTo>
              </a:path>
            </a:pathLst>
          </a:custGeom>
          <a:ln w="19050" cmpd="sng">
            <a:gradFill>
              <a:gsLst>
                <a:gs pos="0">
                  <a:srgbClr val="1296DB"/>
                </a:gs>
                <a:gs pos="99408">
                  <a:srgbClr val="FFA21B">
                    <a:alpha val="59000"/>
                  </a:srgbClr>
                </a:gs>
              </a:gsLst>
              <a:lin ang="5400000" scaled="1"/>
            </a:gradFill>
            <a:prstDash val="dash"/>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solidFill>
                <a:prstClr val="black"/>
              </a:solidFill>
            </a:endParaRPr>
          </a:p>
        </p:txBody>
      </p:sp>
      <p:sp>
        <p:nvSpPr>
          <p:cNvPr id="13" name="任意多边形 12"/>
          <p:cNvSpPr/>
          <p:nvPr/>
        </p:nvSpPr>
        <p:spPr>
          <a:xfrm rot="8108561">
            <a:off x="3736347" y="1373331"/>
            <a:ext cx="184144" cy="1207758"/>
          </a:xfrm>
          <a:custGeom>
            <a:avLst/>
            <a:gdLst>
              <a:gd name="connsiteX0" fmla="*/ 363456 w 363456"/>
              <a:gd name="connsiteY0" fmla="*/ 1076325 h 1076325"/>
              <a:gd name="connsiteX1" fmla="*/ 1506 w 363456"/>
              <a:gd name="connsiteY1" fmla="*/ 485775 h 1076325"/>
              <a:gd name="connsiteX2" fmla="*/ 258681 w 363456"/>
              <a:gd name="connsiteY2" fmla="*/ 0 h 1076325"/>
            </a:gdLst>
            <a:ahLst/>
            <a:cxnLst>
              <a:cxn ang="0">
                <a:pos x="connsiteX0" y="connsiteY0"/>
              </a:cxn>
              <a:cxn ang="0">
                <a:pos x="connsiteX1" y="connsiteY1"/>
              </a:cxn>
              <a:cxn ang="0">
                <a:pos x="connsiteX2" y="connsiteY2"/>
              </a:cxn>
            </a:cxnLst>
            <a:rect l="l" t="t" r="r" b="b"/>
            <a:pathLst>
              <a:path w="363456" h="1076325">
                <a:moveTo>
                  <a:pt x="363456" y="1076325"/>
                </a:moveTo>
                <a:cubicBezTo>
                  <a:pt x="191212" y="870743"/>
                  <a:pt x="18968" y="665162"/>
                  <a:pt x="1506" y="485775"/>
                </a:cubicBezTo>
                <a:cubicBezTo>
                  <a:pt x="-15956" y="306388"/>
                  <a:pt x="121362" y="153194"/>
                  <a:pt x="258681" y="0"/>
                </a:cubicBezTo>
              </a:path>
            </a:pathLst>
          </a:custGeom>
          <a:ln w="19050" cmpd="sng">
            <a:gradFill>
              <a:gsLst>
                <a:gs pos="100000">
                  <a:srgbClr val="1296DB"/>
                </a:gs>
                <a:gs pos="0">
                  <a:srgbClr val="FFA21B">
                    <a:alpha val="59000"/>
                  </a:srgbClr>
                </a:gs>
              </a:gsLst>
              <a:lin ang="5400000" scaled="1"/>
            </a:gradFill>
            <a:prstDash val="dash"/>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solidFill>
                <a:prstClr val="black"/>
              </a:solidFill>
            </a:endParaRPr>
          </a:p>
        </p:txBody>
      </p:sp>
      <p:sp>
        <p:nvSpPr>
          <p:cNvPr id="14" name="矩形 13"/>
          <p:cNvSpPr/>
          <p:nvPr/>
        </p:nvSpPr>
        <p:spPr>
          <a:xfrm>
            <a:off x="336947" y="1929694"/>
            <a:ext cx="1897397" cy="307777"/>
          </a:xfrm>
          <a:prstGeom prst="rect">
            <a:avLst/>
          </a:prstGeom>
        </p:spPr>
        <p:txBody>
          <a:bodyPr wrap="square">
            <a:spAutoFit/>
          </a:bodyPr>
          <a:lstStyle/>
          <a:p>
            <a:pPr defTabSz="913821" eaLnBrk="1" fontAlgn="auto" hangingPunct="1">
              <a:spcBef>
                <a:spcPts val="0"/>
              </a:spcBef>
              <a:spcAft>
                <a:spcPts val="0"/>
              </a:spcAft>
            </a:pPr>
            <a:r>
              <a:rPr lang="en-US" altLang="zh-CN" sz="1400" b="1" kern="0" dirty="0">
                <a:solidFill>
                  <a:schemeClr val="tx2">
                    <a:lumMod val="60000"/>
                    <a:lumOff val="40000"/>
                  </a:schemeClr>
                </a:solidFill>
                <a:latin typeface="Akkurat Pro Light" panose="020B0404020101020102" pitchFamily="34" charset="0"/>
                <a:ea typeface="方正兰亭细黑_GBK" pitchFamily="2" charset="-122"/>
                <a:cs typeface="Arial" pitchFamily="34" charset="0"/>
                <a:sym typeface="Gotham" panose="02000504050000020004" pitchFamily="2" charset="0"/>
              </a:rPr>
              <a:t>End-to-End Quality</a:t>
            </a:r>
          </a:p>
        </p:txBody>
      </p:sp>
      <p:sp>
        <p:nvSpPr>
          <p:cNvPr id="15" name="矩形 14"/>
          <p:cNvSpPr/>
          <p:nvPr/>
        </p:nvSpPr>
        <p:spPr>
          <a:xfrm>
            <a:off x="2785219" y="2257921"/>
            <a:ext cx="1517450" cy="307777"/>
          </a:xfrm>
          <a:prstGeom prst="rect">
            <a:avLst/>
          </a:prstGeom>
        </p:spPr>
        <p:txBody>
          <a:bodyPr wrap="square">
            <a:spAutoFit/>
          </a:bodyPr>
          <a:lstStyle/>
          <a:p>
            <a:pPr defTabSz="913821" eaLnBrk="1" fontAlgn="auto" hangingPunct="1">
              <a:spcBef>
                <a:spcPts val="0"/>
              </a:spcBef>
              <a:spcAft>
                <a:spcPts val="0"/>
              </a:spcAft>
            </a:pPr>
            <a:r>
              <a:rPr lang="en-US" altLang="zh-CN" sz="1400" b="1" kern="0" dirty="0">
                <a:solidFill>
                  <a:schemeClr val="tx2">
                    <a:lumMod val="60000"/>
                    <a:lumOff val="40000"/>
                  </a:schemeClr>
                </a:solidFill>
                <a:latin typeface="Akkurat Pro Light" panose="020B0404020101020102" pitchFamily="34" charset="0"/>
                <a:ea typeface="方正兰亭细黑_GBK" pitchFamily="2" charset="-122"/>
                <a:cs typeface="Arial" pitchFamily="34" charset="0"/>
                <a:sym typeface="Gotham" panose="02000504050000020004" pitchFamily="2" charset="0"/>
              </a:rPr>
              <a:t>Traffic Rerouting</a:t>
            </a:r>
          </a:p>
        </p:txBody>
      </p:sp>
      <p:pic>
        <p:nvPicPr>
          <p:cNvPr id="16" name="图片 15"/>
          <p:cNvPicPr>
            <a:picLocks noChangeAspect="1"/>
          </p:cNvPicPr>
          <p:nvPr/>
        </p:nvPicPr>
        <p:blipFill>
          <a:blip r:embed="rId4" cstate="print"/>
          <a:stretch>
            <a:fillRect/>
          </a:stretch>
        </p:blipFill>
        <p:spPr>
          <a:xfrm>
            <a:off x="2393772" y="2724937"/>
            <a:ext cx="2001699" cy="664259"/>
          </a:xfrm>
          <a:prstGeom prst="rect">
            <a:avLst/>
          </a:prstGeom>
        </p:spPr>
      </p:pic>
      <p:cxnSp>
        <p:nvCxnSpPr>
          <p:cNvPr id="17" name="直接连接符 16"/>
          <p:cNvCxnSpPr>
            <a:stCxn id="28" idx="1"/>
            <a:endCxn id="16" idx="3"/>
          </p:cNvCxnSpPr>
          <p:nvPr/>
        </p:nvCxnSpPr>
        <p:spPr>
          <a:xfrm flipH="1" flipV="1">
            <a:off x="4395471" y="3057067"/>
            <a:ext cx="508285" cy="189778"/>
          </a:xfrm>
          <a:prstGeom prst="line">
            <a:avLst/>
          </a:prstGeom>
          <a:ln w="19050">
            <a:solidFill>
              <a:srgbClr val="1296DB"/>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28" idx="1"/>
            <a:endCxn id="7" idx="3"/>
          </p:cNvCxnSpPr>
          <p:nvPr/>
        </p:nvCxnSpPr>
        <p:spPr>
          <a:xfrm flipH="1">
            <a:off x="3910563" y="3246845"/>
            <a:ext cx="993193" cy="302058"/>
          </a:xfrm>
          <a:prstGeom prst="line">
            <a:avLst/>
          </a:prstGeom>
          <a:ln w="19050">
            <a:solidFill>
              <a:srgbClr val="1296DB"/>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1551827" y="3186579"/>
            <a:ext cx="893617" cy="75538"/>
          </a:xfrm>
          <a:prstGeom prst="line">
            <a:avLst/>
          </a:prstGeom>
          <a:ln w="19050">
            <a:solidFill>
              <a:srgbClr val="1296DB"/>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flipV="1">
            <a:off x="1551827" y="3262117"/>
            <a:ext cx="602672" cy="288144"/>
          </a:xfrm>
          <a:prstGeom prst="line">
            <a:avLst/>
          </a:prstGeom>
          <a:ln w="19050">
            <a:solidFill>
              <a:srgbClr val="1296DB"/>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endCxn id="15" idx="3"/>
          </p:cNvCxnSpPr>
          <p:nvPr/>
        </p:nvCxnSpPr>
        <p:spPr>
          <a:xfrm flipV="1">
            <a:off x="3765090" y="2411810"/>
            <a:ext cx="537579" cy="452654"/>
          </a:xfrm>
          <a:prstGeom prst="line">
            <a:avLst/>
          </a:prstGeom>
          <a:ln w="19050">
            <a:solidFill>
              <a:srgbClr val="1296D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接连接符 21"/>
          <p:cNvCxnSpPr>
            <a:endCxn id="27" idx="1"/>
          </p:cNvCxnSpPr>
          <p:nvPr/>
        </p:nvCxnSpPr>
        <p:spPr>
          <a:xfrm flipV="1">
            <a:off x="3733915" y="2442336"/>
            <a:ext cx="563472" cy="1055971"/>
          </a:xfrm>
          <a:prstGeom prst="line">
            <a:avLst/>
          </a:prstGeom>
          <a:ln w="19050">
            <a:solidFill>
              <a:srgbClr val="1296D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620038" y="3846269"/>
            <a:ext cx="3145051" cy="600164"/>
          </a:xfrm>
          <a:prstGeom prst="rect">
            <a:avLst/>
          </a:prstGeom>
        </p:spPr>
        <p:txBody>
          <a:bodyPr wrap="square">
            <a:spAutoFit/>
          </a:bodyPr>
          <a:lstStyle/>
          <a:p>
            <a:pPr defTabSz="913821" eaLnBrk="1" fontAlgn="auto" hangingPunct="1">
              <a:spcBef>
                <a:spcPts val="0"/>
              </a:spcBef>
              <a:spcAft>
                <a:spcPts val="0"/>
              </a:spcAft>
            </a:pPr>
            <a:r>
              <a:rPr lang="en-US" altLang="zh-CN" sz="1100" b="1" kern="0" dirty="0">
                <a:solidFill>
                  <a:srgbClr val="FFA21B"/>
                </a:solidFill>
                <a:latin typeface="Akkurat Pro Light" panose="020B0404020101020102" pitchFamily="34" charset="0"/>
                <a:ea typeface="方正兰亭细黑_GBK" pitchFamily="2" charset="-122"/>
                <a:cs typeface="Arial" pitchFamily="34" charset="0"/>
                <a:sym typeface="Gotham" panose="02000504050000020004" pitchFamily="2" charset="0"/>
              </a:rPr>
              <a:t>ISP networks are black-boxes to users.</a:t>
            </a:r>
          </a:p>
          <a:p>
            <a:pPr defTabSz="913821" eaLnBrk="1" fontAlgn="auto" hangingPunct="1">
              <a:spcBef>
                <a:spcPts val="0"/>
              </a:spcBef>
              <a:spcAft>
                <a:spcPts val="0"/>
              </a:spcAft>
            </a:pPr>
            <a:r>
              <a:rPr lang="en-US" altLang="zh-CN" sz="1100" b="1" kern="0" dirty="0">
                <a:solidFill>
                  <a:srgbClr val="FFA21B"/>
                </a:solidFill>
                <a:latin typeface="Akkurat Pro Light" panose="020B0404020101020102" pitchFamily="34" charset="0"/>
                <a:ea typeface="方正兰亭细黑_GBK" pitchFamily="2" charset="-122"/>
                <a:cs typeface="Arial" pitchFamily="34" charset="0"/>
                <a:sym typeface="Gotham" panose="02000504050000020004" pitchFamily="2" charset="0"/>
              </a:rPr>
              <a:t>Routes, link status are changing and unknown.</a:t>
            </a:r>
          </a:p>
          <a:p>
            <a:pPr defTabSz="913821" eaLnBrk="1" fontAlgn="auto" hangingPunct="1">
              <a:spcBef>
                <a:spcPts val="0"/>
              </a:spcBef>
              <a:spcAft>
                <a:spcPts val="0"/>
              </a:spcAft>
            </a:pPr>
            <a:r>
              <a:rPr lang="en-US" altLang="zh-CN" sz="1100" b="1" kern="0" dirty="0">
                <a:solidFill>
                  <a:srgbClr val="FFA21B"/>
                </a:solidFill>
                <a:latin typeface="Akkurat Pro Light" panose="020B0404020101020102" pitchFamily="34" charset="0"/>
                <a:ea typeface="方正兰亭细黑_GBK" pitchFamily="2" charset="-122"/>
                <a:cs typeface="Arial" pitchFamily="34" charset="0"/>
                <a:sym typeface="Gotham" panose="02000504050000020004" pitchFamily="2" charset="0"/>
              </a:rPr>
              <a:t>Only end-to-end quality is measureable.</a:t>
            </a:r>
          </a:p>
        </p:txBody>
      </p:sp>
      <p:pic>
        <p:nvPicPr>
          <p:cNvPr id="24" name="Picture 4491" descr="图片349"/>
          <p:cNvPicPr>
            <a:picLocks noChangeAspect="1" noChangeArrowheads="1"/>
          </p:cNvPicPr>
          <p:nvPr/>
        </p:nvPicPr>
        <p:blipFill>
          <a:blip r:embed="rId6" cstate="print"/>
          <a:srcRect/>
          <a:stretch>
            <a:fillRect/>
          </a:stretch>
        </p:blipFill>
        <p:spPr bwMode="auto">
          <a:xfrm>
            <a:off x="4742373" y="1581893"/>
            <a:ext cx="680749" cy="346902"/>
          </a:xfrm>
          <a:prstGeom prst="rect">
            <a:avLst/>
          </a:prstGeom>
          <a:noFill/>
          <a:ln w="9525">
            <a:noFill/>
            <a:miter lim="800000"/>
            <a:headEnd/>
            <a:tailEnd/>
          </a:ln>
        </p:spPr>
      </p:pic>
      <p:pic>
        <p:nvPicPr>
          <p:cNvPr id="25" name="Picture 4491" descr="图片349"/>
          <p:cNvPicPr>
            <a:picLocks noChangeAspect="1" noChangeArrowheads="1"/>
          </p:cNvPicPr>
          <p:nvPr/>
        </p:nvPicPr>
        <p:blipFill>
          <a:blip r:embed="rId6" cstate="print"/>
          <a:srcRect/>
          <a:stretch>
            <a:fillRect/>
          </a:stretch>
        </p:blipFill>
        <p:spPr bwMode="auto">
          <a:xfrm>
            <a:off x="5670549" y="2464255"/>
            <a:ext cx="680749" cy="346902"/>
          </a:xfrm>
          <a:prstGeom prst="rect">
            <a:avLst/>
          </a:prstGeom>
          <a:noFill/>
          <a:ln w="9525">
            <a:noFill/>
            <a:miter lim="800000"/>
            <a:headEnd/>
            <a:tailEnd/>
          </a:ln>
        </p:spPr>
      </p:pic>
      <p:pic>
        <p:nvPicPr>
          <p:cNvPr id="26" name="Picture 4491" descr="图片349"/>
          <p:cNvPicPr>
            <a:picLocks noChangeAspect="1" noChangeArrowheads="1"/>
          </p:cNvPicPr>
          <p:nvPr/>
        </p:nvPicPr>
        <p:blipFill>
          <a:blip r:embed="rId6" cstate="print"/>
          <a:srcRect/>
          <a:stretch>
            <a:fillRect/>
          </a:stretch>
        </p:blipFill>
        <p:spPr bwMode="auto">
          <a:xfrm>
            <a:off x="264939" y="3035950"/>
            <a:ext cx="680749" cy="346902"/>
          </a:xfrm>
          <a:prstGeom prst="rect">
            <a:avLst/>
          </a:prstGeom>
          <a:noFill/>
          <a:ln w="9525">
            <a:noFill/>
            <a:miter lim="800000"/>
            <a:headEnd/>
            <a:tailEnd/>
          </a:ln>
        </p:spPr>
      </p:pic>
      <p:pic>
        <p:nvPicPr>
          <p:cNvPr id="27" name="Picture 1239" descr="图片195"/>
          <p:cNvPicPr>
            <a:picLocks noChangeAspect="1" noChangeArrowheads="1"/>
          </p:cNvPicPr>
          <p:nvPr/>
        </p:nvPicPr>
        <p:blipFill>
          <a:blip r:embed="rId7" cstate="print"/>
          <a:srcRect/>
          <a:stretch>
            <a:fillRect/>
          </a:stretch>
        </p:blipFill>
        <p:spPr bwMode="auto">
          <a:xfrm>
            <a:off x="4297387" y="2252557"/>
            <a:ext cx="400731" cy="379557"/>
          </a:xfrm>
          <a:prstGeom prst="rect">
            <a:avLst/>
          </a:prstGeom>
          <a:noFill/>
          <a:ln w="9525">
            <a:noFill/>
            <a:miter lim="800000"/>
            <a:headEnd/>
            <a:tailEnd/>
          </a:ln>
        </p:spPr>
      </p:pic>
      <p:pic>
        <p:nvPicPr>
          <p:cNvPr id="28" name="Picture 1239" descr="图片195"/>
          <p:cNvPicPr>
            <a:picLocks noChangeAspect="1" noChangeArrowheads="1"/>
          </p:cNvPicPr>
          <p:nvPr/>
        </p:nvPicPr>
        <p:blipFill>
          <a:blip r:embed="rId7" cstate="print"/>
          <a:srcRect/>
          <a:stretch>
            <a:fillRect/>
          </a:stretch>
        </p:blipFill>
        <p:spPr bwMode="auto">
          <a:xfrm>
            <a:off x="4903756" y="3057066"/>
            <a:ext cx="400731" cy="379557"/>
          </a:xfrm>
          <a:prstGeom prst="rect">
            <a:avLst/>
          </a:prstGeom>
          <a:noFill/>
          <a:ln w="9525">
            <a:noFill/>
            <a:miter lim="800000"/>
            <a:headEnd/>
            <a:tailEnd/>
          </a:ln>
        </p:spPr>
      </p:pic>
      <p:pic>
        <p:nvPicPr>
          <p:cNvPr id="29" name="Picture 1239" descr="图片195"/>
          <p:cNvPicPr>
            <a:picLocks noChangeAspect="1" noChangeArrowheads="1"/>
          </p:cNvPicPr>
          <p:nvPr/>
        </p:nvPicPr>
        <p:blipFill>
          <a:blip r:embed="rId7" cstate="print"/>
          <a:srcRect/>
          <a:stretch>
            <a:fillRect/>
          </a:stretch>
        </p:blipFill>
        <p:spPr bwMode="auto">
          <a:xfrm>
            <a:off x="1199111" y="3089597"/>
            <a:ext cx="400731" cy="379557"/>
          </a:xfrm>
          <a:prstGeom prst="rect">
            <a:avLst/>
          </a:prstGeom>
          <a:noFill/>
          <a:ln w="9525">
            <a:noFill/>
            <a:miter lim="800000"/>
            <a:headEnd/>
            <a:tailEnd/>
          </a:ln>
        </p:spPr>
      </p:pic>
      <p:pic>
        <p:nvPicPr>
          <p:cNvPr id="30" name="Picture 471" descr="图片162"/>
          <p:cNvPicPr>
            <a:picLocks noChangeAspect="1" noChangeArrowheads="1"/>
          </p:cNvPicPr>
          <p:nvPr/>
        </p:nvPicPr>
        <p:blipFill>
          <a:blip r:embed="rId8" cstate="print"/>
          <a:srcRect/>
          <a:stretch>
            <a:fillRect/>
          </a:stretch>
        </p:blipFill>
        <p:spPr bwMode="auto">
          <a:xfrm>
            <a:off x="1197379" y="2595471"/>
            <a:ext cx="406400" cy="376940"/>
          </a:xfrm>
          <a:prstGeom prst="rect">
            <a:avLst/>
          </a:prstGeom>
          <a:noFill/>
          <a:ln w="9525">
            <a:noFill/>
            <a:miter lim="800000"/>
            <a:headEnd/>
            <a:tailEnd/>
          </a:ln>
        </p:spPr>
      </p:pic>
      <p:cxnSp>
        <p:nvCxnSpPr>
          <p:cNvPr id="31" name="直接连接符 30"/>
          <p:cNvCxnSpPr>
            <a:stCxn id="29" idx="0"/>
            <a:endCxn id="30" idx="2"/>
          </p:cNvCxnSpPr>
          <p:nvPr/>
        </p:nvCxnSpPr>
        <p:spPr>
          <a:xfrm flipV="1">
            <a:off x="1399477" y="2972411"/>
            <a:ext cx="1102" cy="117186"/>
          </a:xfrm>
          <a:prstGeom prst="line">
            <a:avLst/>
          </a:prstGeom>
          <a:ln w="19050">
            <a:solidFill>
              <a:srgbClr val="1296DB"/>
            </a:solidFill>
          </a:ln>
        </p:spPr>
        <p:style>
          <a:lnRef idx="1">
            <a:schemeClr val="accent1"/>
          </a:lnRef>
          <a:fillRef idx="0">
            <a:schemeClr val="accent1"/>
          </a:fillRef>
          <a:effectRef idx="0">
            <a:schemeClr val="accent1"/>
          </a:effectRef>
          <a:fontRef idx="minor">
            <a:schemeClr val="tx1"/>
          </a:fontRef>
        </p:style>
      </p:cxnSp>
      <p:pic>
        <p:nvPicPr>
          <p:cNvPr id="32" name="Picture 471" descr="图片162"/>
          <p:cNvPicPr>
            <a:picLocks noChangeAspect="1" noChangeArrowheads="1"/>
          </p:cNvPicPr>
          <p:nvPr/>
        </p:nvPicPr>
        <p:blipFill>
          <a:blip r:embed="rId8" cstate="print"/>
          <a:srcRect/>
          <a:stretch>
            <a:fillRect/>
          </a:stretch>
        </p:blipFill>
        <p:spPr bwMode="auto">
          <a:xfrm>
            <a:off x="5859563" y="3072203"/>
            <a:ext cx="406400" cy="376940"/>
          </a:xfrm>
          <a:prstGeom prst="rect">
            <a:avLst/>
          </a:prstGeom>
          <a:noFill/>
          <a:ln w="9525">
            <a:noFill/>
            <a:miter lim="800000"/>
            <a:headEnd/>
            <a:tailEnd/>
          </a:ln>
        </p:spPr>
      </p:pic>
      <p:pic>
        <p:nvPicPr>
          <p:cNvPr id="33" name="Picture 471" descr="图片162"/>
          <p:cNvPicPr>
            <a:picLocks noChangeAspect="1" noChangeArrowheads="1"/>
          </p:cNvPicPr>
          <p:nvPr/>
        </p:nvPicPr>
        <p:blipFill>
          <a:blip r:embed="rId8" cstate="print"/>
          <a:srcRect/>
          <a:stretch>
            <a:fillRect/>
          </a:stretch>
        </p:blipFill>
        <p:spPr bwMode="auto">
          <a:xfrm>
            <a:off x="5055684" y="2159888"/>
            <a:ext cx="406400" cy="376940"/>
          </a:xfrm>
          <a:prstGeom prst="rect">
            <a:avLst/>
          </a:prstGeom>
          <a:noFill/>
          <a:ln w="9525">
            <a:noFill/>
            <a:miter lim="800000"/>
            <a:headEnd/>
            <a:tailEnd/>
          </a:ln>
        </p:spPr>
      </p:pic>
      <p:cxnSp>
        <p:nvCxnSpPr>
          <p:cNvPr id="34" name="直接连接符 33"/>
          <p:cNvCxnSpPr>
            <a:stCxn id="28" idx="3"/>
            <a:endCxn id="32" idx="1"/>
          </p:cNvCxnSpPr>
          <p:nvPr/>
        </p:nvCxnSpPr>
        <p:spPr>
          <a:xfrm>
            <a:off x="5304487" y="3246845"/>
            <a:ext cx="555076" cy="13828"/>
          </a:xfrm>
          <a:prstGeom prst="line">
            <a:avLst/>
          </a:prstGeom>
          <a:ln w="19050">
            <a:solidFill>
              <a:srgbClr val="1296DB"/>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33" idx="1"/>
            <a:endCxn id="27" idx="3"/>
          </p:cNvCxnSpPr>
          <p:nvPr/>
        </p:nvCxnSpPr>
        <p:spPr>
          <a:xfrm flipH="1">
            <a:off x="4698118" y="2348358"/>
            <a:ext cx="357566" cy="93978"/>
          </a:xfrm>
          <a:prstGeom prst="line">
            <a:avLst/>
          </a:prstGeom>
          <a:ln w="19050">
            <a:solidFill>
              <a:srgbClr val="1296DB"/>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563084" y="2672112"/>
            <a:ext cx="452368" cy="276999"/>
          </a:xfrm>
          <a:prstGeom prst="rect">
            <a:avLst/>
          </a:prstGeom>
        </p:spPr>
        <p:txBody>
          <a:bodyPr wrap="none">
            <a:spAutoFit/>
          </a:bodyPr>
          <a:lstStyle/>
          <a:p>
            <a:pPr defTabSz="913821" eaLnBrk="1" fontAlgn="auto" hangingPunct="1">
              <a:spcBef>
                <a:spcPts val="0"/>
              </a:spcBef>
              <a:spcAft>
                <a:spcPts val="0"/>
              </a:spcAft>
            </a:pPr>
            <a:r>
              <a:rPr lang="en-US" altLang="zh-CN" sz="1200" b="1" kern="0" dirty="0">
                <a:solidFill>
                  <a:schemeClr val="tx2">
                    <a:lumMod val="60000"/>
                    <a:lumOff val="40000"/>
                  </a:schemeClr>
                </a:solidFill>
                <a:latin typeface="Akkurat Pro Light" panose="020B0404020101020102" pitchFamily="34" charset="0"/>
                <a:ea typeface="方正兰亭细黑_GBK" pitchFamily="2" charset="-122"/>
                <a:cs typeface="Arial" pitchFamily="34" charset="0"/>
                <a:sym typeface="Gotham" panose="02000504050000020004" pitchFamily="2" charset="0"/>
              </a:rPr>
              <a:t>Probe</a:t>
            </a:r>
          </a:p>
        </p:txBody>
      </p:sp>
      <p:sp>
        <p:nvSpPr>
          <p:cNvPr id="37" name="矩形 36"/>
          <p:cNvSpPr/>
          <p:nvPr/>
        </p:nvSpPr>
        <p:spPr>
          <a:xfrm>
            <a:off x="6457627" y="2718713"/>
            <a:ext cx="4512541" cy="1431161"/>
          </a:xfrm>
          <a:prstGeom prst="rect">
            <a:avLst/>
          </a:prstGeom>
        </p:spPr>
        <p:txBody>
          <a:bodyPr wrap="square">
            <a:spAutoFit/>
          </a:bodyPr>
          <a:lstStyle/>
          <a:p>
            <a:pPr>
              <a:spcAft>
                <a:spcPts val="600"/>
              </a:spcAft>
            </a:pPr>
            <a:r>
              <a:rPr lang="en-US" altLang="zh-CN" b="1" u="sng" dirty="0">
                <a:solidFill>
                  <a:schemeClr val="tx1">
                    <a:lumMod val="65000"/>
                    <a:lumOff val="35000"/>
                  </a:schemeClr>
                </a:solidFill>
              </a:rPr>
              <a:t>____Problem</a:t>
            </a:r>
          </a:p>
          <a:p>
            <a:pPr algn="just">
              <a:spcAft>
                <a:spcPts val="600"/>
              </a:spcAft>
            </a:pPr>
            <a:r>
              <a:rPr lang="en-US" sz="1200" dirty="0">
                <a:solidFill>
                  <a:schemeClr val="tx1">
                    <a:lumMod val="65000"/>
                    <a:lumOff val="35000"/>
                  </a:schemeClr>
                </a:solidFill>
              </a:rPr>
              <a:t>Underlying networks are black-boxes</a:t>
            </a:r>
          </a:p>
          <a:p>
            <a:pPr algn="just">
              <a:spcAft>
                <a:spcPts val="600"/>
              </a:spcAft>
            </a:pPr>
            <a:r>
              <a:rPr lang="en-US" sz="1200" dirty="0">
                <a:solidFill>
                  <a:schemeClr val="tx1">
                    <a:lumMod val="65000"/>
                    <a:lumOff val="35000"/>
                  </a:schemeClr>
                </a:solidFill>
              </a:rPr>
              <a:t>WAN path quality keeps changing, only partially predictable</a:t>
            </a:r>
          </a:p>
          <a:p>
            <a:pPr algn="just">
              <a:spcAft>
                <a:spcPts val="600"/>
              </a:spcAft>
            </a:pPr>
            <a:r>
              <a:rPr lang="en-US" sz="1200" dirty="0">
                <a:solidFill>
                  <a:schemeClr val="tx1">
                    <a:lumMod val="65000"/>
                    <a:lumOff val="35000"/>
                  </a:schemeClr>
                </a:solidFill>
              </a:rPr>
              <a:t>Optimal leased-line/VPN traffic routing is based on estimated path quality</a:t>
            </a:r>
          </a:p>
        </p:txBody>
      </p:sp>
      <p:sp>
        <p:nvSpPr>
          <p:cNvPr id="38" name="矩形 37"/>
          <p:cNvSpPr/>
          <p:nvPr/>
        </p:nvSpPr>
        <p:spPr>
          <a:xfrm>
            <a:off x="6985646" y="4204459"/>
            <a:ext cx="4512541" cy="1169551"/>
          </a:xfrm>
          <a:prstGeom prst="rect">
            <a:avLst/>
          </a:prstGeom>
        </p:spPr>
        <p:txBody>
          <a:bodyPr wrap="square">
            <a:spAutoFit/>
          </a:bodyPr>
          <a:lstStyle/>
          <a:p>
            <a:pPr>
              <a:spcAft>
                <a:spcPts val="600"/>
              </a:spcAft>
            </a:pPr>
            <a:r>
              <a:rPr lang="en-US" altLang="zh-CN" b="1" u="sng" dirty="0">
                <a:solidFill>
                  <a:schemeClr val="tx1">
                    <a:lumMod val="65000"/>
                    <a:lumOff val="35000"/>
                  </a:schemeClr>
                </a:solidFill>
              </a:rPr>
              <a:t>____Solution</a:t>
            </a:r>
          </a:p>
          <a:p>
            <a:pPr algn="just">
              <a:spcAft>
                <a:spcPts val="600"/>
              </a:spcAft>
            </a:pPr>
            <a:r>
              <a:rPr lang="en-US" sz="1200" dirty="0">
                <a:solidFill>
                  <a:schemeClr val="tx1">
                    <a:lumMod val="65000"/>
                    <a:lumOff val="35000"/>
                  </a:schemeClr>
                </a:solidFill>
              </a:rPr>
              <a:t>Online Reinforcement Learning algorithm provides adaptive routing from dynamic path </a:t>
            </a:r>
            <a:r>
              <a:rPr lang="en-US" altLang="zh-CN" sz="1200" dirty="0">
                <a:solidFill>
                  <a:schemeClr val="tx1">
                    <a:lumMod val="65000"/>
                    <a:lumOff val="35000"/>
                  </a:schemeClr>
                </a:solidFill>
              </a:rPr>
              <a:t>quality</a:t>
            </a:r>
          </a:p>
          <a:p>
            <a:pPr algn="just">
              <a:spcAft>
                <a:spcPts val="600"/>
              </a:spcAft>
            </a:pPr>
            <a:r>
              <a:rPr lang="en-US" sz="1200" dirty="0">
                <a:solidFill>
                  <a:schemeClr val="tx1">
                    <a:lumMod val="65000"/>
                    <a:lumOff val="35000"/>
                  </a:schemeClr>
                </a:solidFill>
              </a:rPr>
              <a:t>Multiple objective: Delay, jitter, dropping, cost</a:t>
            </a:r>
          </a:p>
        </p:txBody>
      </p:sp>
      <p:grpSp>
        <p:nvGrpSpPr>
          <p:cNvPr id="156" name="组合 155"/>
          <p:cNvGrpSpPr/>
          <p:nvPr/>
        </p:nvGrpSpPr>
        <p:grpSpPr>
          <a:xfrm>
            <a:off x="8067002" y="773814"/>
            <a:ext cx="3647209" cy="2151924"/>
            <a:chOff x="7377545" y="199693"/>
            <a:chExt cx="3647209" cy="2151924"/>
          </a:xfrm>
        </p:grpSpPr>
        <p:grpSp>
          <p:nvGrpSpPr>
            <p:cNvPr id="39" name="组合 38"/>
            <p:cNvGrpSpPr/>
            <p:nvPr/>
          </p:nvGrpSpPr>
          <p:grpSpPr>
            <a:xfrm>
              <a:off x="7377545" y="199693"/>
              <a:ext cx="3647209" cy="2151924"/>
              <a:chOff x="7945531" y="189346"/>
              <a:chExt cx="3829572" cy="2152422"/>
            </a:xfrm>
          </p:grpSpPr>
          <p:pic>
            <p:nvPicPr>
              <p:cNvPr id="40" name="图片 39"/>
              <p:cNvPicPr>
                <a:picLocks noChangeAspect="1"/>
              </p:cNvPicPr>
              <p:nvPr/>
            </p:nvPicPr>
            <p:blipFill>
              <a:blip r:embed="rId9" cstate="print"/>
              <a:stretch>
                <a:fillRect/>
              </a:stretch>
            </p:blipFill>
            <p:spPr>
              <a:xfrm>
                <a:off x="8666700" y="1979713"/>
                <a:ext cx="271625" cy="144615"/>
              </a:xfrm>
              <a:prstGeom prst="rect">
                <a:avLst/>
              </a:prstGeom>
            </p:spPr>
          </p:pic>
          <p:pic>
            <p:nvPicPr>
              <p:cNvPr id="41" name="图片 40"/>
              <p:cNvPicPr>
                <a:picLocks noChangeAspect="1"/>
              </p:cNvPicPr>
              <p:nvPr/>
            </p:nvPicPr>
            <p:blipFill>
              <a:blip r:embed="rId9" cstate="print"/>
              <a:stretch>
                <a:fillRect/>
              </a:stretch>
            </p:blipFill>
            <p:spPr>
              <a:xfrm>
                <a:off x="9761388" y="1753353"/>
                <a:ext cx="271625" cy="144615"/>
              </a:xfrm>
              <a:prstGeom prst="rect">
                <a:avLst/>
              </a:prstGeom>
            </p:spPr>
          </p:pic>
          <p:pic>
            <p:nvPicPr>
              <p:cNvPr id="42" name="图片 41"/>
              <p:cNvPicPr>
                <a:picLocks noChangeAspect="1"/>
              </p:cNvPicPr>
              <p:nvPr/>
            </p:nvPicPr>
            <p:blipFill>
              <a:blip r:embed="rId9" cstate="print"/>
              <a:stretch>
                <a:fillRect/>
              </a:stretch>
            </p:blipFill>
            <p:spPr>
              <a:xfrm>
                <a:off x="9761388" y="1978610"/>
                <a:ext cx="271625" cy="144615"/>
              </a:xfrm>
              <a:prstGeom prst="rect">
                <a:avLst/>
              </a:prstGeom>
            </p:spPr>
          </p:pic>
          <p:pic>
            <p:nvPicPr>
              <p:cNvPr id="43" name="图片 42"/>
              <p:cNvPicPr>
                <a:picLocks noChangeAspect="1"/>
              </p:cNvPicPr>
              <p:nvPr/>
            </p:nvPicPr>
            <p:blipFill>
              <a:blip r:embed="rId9" cstate="print"/>
              <a:stretch>
                <a:fillRect/>
              </a:stretch>
            </p:blipFill>
            <p:spPr>
              <a:xfrm>
                <a:off x="9761388" y="2197153"/>
                <a:ext cx="271625" cy="144615"/>
              </a:xfrm>
              <a:prstGeom prst="rect">
                <a:avLst/>
              </a:prstGeom>
            </p:spPr>
          </p:pic>
          <p:pic>
            <p:nvPicPr>
              <p:cNvPr id="44" name="图片 43"/>
              <p:cNvPicPr>
                <a:picLocks noChangeAspect="1"/>
              </p:cNvPicPr>
              <p:nvPr/>
            </p:nvPicPr>
            <p:blipFill>
              <a:blip r:embed="rId9" cstate="print"/>
              <a:stretch>
                <a:fillRect/>
              </a:stretch>
            </p:blipFill>
            <p:spPr>
              <a:xfrm>
                <a:off x="10912333" y="1978610"/>
                <a:ext cx="271625" cy="144615"/>
              </a:xfrm>
              <a:prstGeom prst="rect">
                <a:avLst/>
              </a:prstGeom>
            </p:spPr>
          </p:pic>
          <p:cxnSp>
            <p:nvCxnSpPr>
              <p:cNvPr id="45" name="直接连接符 44"/>
              <p:cNvCxnSpPr>
                <a:stCxn id="40" idx="0"/>
                <a:endCxn id="41" idx="1"/>
              </p:cNvCxnSpPr>
              <p:nvPr/>
            </p:nvCxnSpPr>
            <p:spPr>
              <a:xfrm flipV="1">
                <a:off x="8802512" y="1825661"/>
                <a:ext cx="958876" cy="154052"/>
              </a:xfrm>
              <a:prstGeom prst="line">
                <a:avLst/>
              </a:prstGeom>
              <a:ln w="254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40" idx="3"/>
                <a:endCxn id="42" idx="1"/>
              </p:cNvCxnSpPr>
              <p:nvPr/>
            </p:nvCxnSpPr>
            <p:spPr>
              <a:xfrm flipV="1">
                <a:off x="8938325" y="2050918"/>
                <a:ext cx="823063" cy="1103"/>
              </a:xfrm>
              <a:prstGeom prst="line">
                <a:avLst/>
              </a:prstGeom>
              <a:ln w="254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40" idx="2"/>
                <a:endCxn id="43" idx="1"/>
              </p:cNvCxnSpPr>
              <p:nvPr/>
            </p:nvCxnSpPr>
            <p:spPr>
              <a:xfrm>
                <a:off x="8802512" y="2124328"/>
                <a:ext cx="958876" cy="145133"/>
              </a:xfrm>
              <a:prstGeom prst="line">
                <a:avLst/>
              </a:prstGeom>
              <a:ln w="254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a:stCxn id="41" idx="3"/>
                <a:endCxn id="44" idx="0"/>
              </p:cNvCxnSpPr>
              <p:nvPr/>
            </p:nvCxnSpPr>
            <p:spPr>
              <a:xfrm>
                <a:off x="10033013" y="1825661"/>
                <a:ext cx="1015133" cy="152949"/>
              </a:xfrm>
              <a:prstGeom prst="line">
                <a:avLst/>
              </a:prstGeom>
              <a:ln w="254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42" idx="3"/>
                <a:endCxn id="44" idx="1"/>
              </p:cNvCxnSpPr>
              <p:nvPr/>
            </p:nvCxnSpPr>
            <p:spPr>
              <a:xfrm>
                <a:off x="10033013" y="2050918"/>
                <a:ext cx="879320" cy="0"/>
              </a:xfrm>
              <a:prstGeom prst="line">
                <a:avLst/>
              </a:prstGeom>
              <a:ln w="254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a:stCxn id="43" idx="3"/>
                <a:endCxn id="44" idx="2"/>
              </p:cNvCxnSpPr>
              <p:nvPr/>
            </p:nvCxnSpPr>
            <p:spPr>
              <a:xfrm flipV="1">
                <a:off x="10033013" y="2123225"/>
                <a:ext cx="1015133" cy="146235"/>
              </a:xfrm>
              <a:prstGeom prst="line">
                <a:avLst/>
              </a:prstGeom>
              <a:ln w="25400">
                <a:solidFill>
                  <a:srgbClr val="00AEEF"/>
                </a:solidFill>
              </a:ln>
            </p:spPr>
            <p:style>
              <a:lnRef idx="1">
                <a:schemeClr val="accent1"/>
              </a:lnRef>
              <a:fillRef idx="0">
                <a:schemeClr val="accent1"/>
              </a:fillRef>
              <a:effectRef idx="0">
                <a:schemeClr val="accent1"/>
              </a:effectRef>
              <a:fontRef idx="minor">
                <a:schemeClr val="tx1"/>
              </a:fontRef>
            </p:style>
          </p:cxnSp>
          <p:sp>
            <p:nvSpPr>
              <p:cNvPr id="51" name="圆柱形 50"/>
              <p:cNvSpPr/>
              <p:nvPr/>
            </p:nvSpPr>
            <p:spPr>
              <a:xfrm>
                <a:off x="8612005" y="1077816"/>
                <a:ext cx="568824" cy="290878"/>
              </a:xfrm>
              <a:prstGeom prst="can">
                <a:avLst/>
              </a:prstGeom>
              <a:solidFill>
                <a:srgbClr val="1296DB"/>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Data</a:t>
                </a:r>
                <a:endParaRPr lang="zh-CN" altLang="en-US" sz="1200" dirty="0"/>
              </a:p>
            </p:txBody>
          </p:sp>
          <p:sp>
            <p:nvSpPr>
              <p:cNvPr id="52" name="矩形 51"/>
              <p:cNvSpPr/>
              <p:nvPr/>
            </p:nvSpPr>
            <p:spPr>
              <a:xfrm>
                <a:off x="8252583" y="191382"/>
                <a:ext cx="969157" cy="440091"/>
              </a:xfrm>
              <a:prstGeom prst="rect">
                <a:avLst/>
              </a:prstGeom>
              <a:solidFill>
                <a:srgbClr val="1296D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000" dirty="0"/>
                  <a:t>Learning</a:t>
                </a:r>
                <a:endParaRPr lang="zh-CN" altLang="en-US" sz="1000" dirty="0"/>
              </a:p>
            </p:txBody>
          </p:sp>
          <p:grpSp>
            <p:nvGrpSpPr>
              <p:cNvPr id="53" name="组合 41"/>
              <p:cNvGrpSpPr/>
              <p:nvPr/>
            </p:nvGrpSpPr>
            <p:grpSpPr>
              <a:xfrm>
                <a:off x="9320464" y="189346"/>
                <a:ext cx="1032278" cy="442127"/>
                <a:chOff x="9320464" y="189346"/>
                <a:chExt cx="1032278" cy="442127"/>
              </a:xfrm>
            </p:grpSpPr>
            <p:sp>
              <p:nvSpPr>
                <p:cNvPr id="63" name="矩形 62"/>
                <p:cNvSpPr/>
                <p:nvPr/>
              </p:nvSpPr>
              <p:spPr>
                <a:xfrm>
                  <a:off x="9320464" y="189346"/>
                  <a:ext cx="1032278" cy="442127"/>
                </a:xfrm>
                <a:prstGeom prst="rect">
                  <a:avLst/>
                </a:prstGeom>
                <a:solidFill>
                  <a:srgbClr val="1296DB"/>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000" dirty="0"/>
                    <a:t>Inference</a:t>
                  </a:r>
                  <a:endParaRPr lang="zh-CN" altLang="en-US" sz="1000" dirty="0"/>
                </a:p>
              </p:txBody>
            </p:sp>
            <p:sp>
              <p:nvSpPr>
                <p:cNvPr id="64" name="椭圆 63"/>
                <p:cNvSpPr/>
                <p:nvPr/>
              </p:nvSpPr>
              <p:spPr>
                <a:xfrm>
                  <a:off x="9398859" y="449532"/>
                  <a:ext cx="121195" cy="67544"/>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65" name="椭圆 64"/>
                <p:cNvSpPr/>
                <p:nvPr/>
              </p:nvSpPr>
              <p:spPr>
                <a:xfrm>
                  <a:off x="9776338" y="359219"/>
                  <a:ext cx="121195" cy="67544"/>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66" name="椭圆 65"/>
                <p:cNvSpPr/>
                <p:nvPr/>
              </p:nvSpPr>
              <p:spPr>
                <a:xfrm>
                  <a:off x="9776338" y="449532"/>
                  <a:ext cx="121195" cy="67544"/>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67" name="椭圆 66"/>
                <p:cNvSpPr/>
                <p:nvPr/>
              </p:nvSpPr>
              <p:spPr>
                <a:xfrm>
                  <a:off x="9776338" y="539535"/>
                  <a:ext cx="121195" cy="67544"/>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68" name="椭圆 67"/>
                <p:cNvSpPr/>
                <p:nvPr/>
              </p:nvSpPr>
              <p:spPr>
                <a:xfrm>
                  <a:off x="10153817" y="449532"/>
                  <a:ext cx="121195" cy="67544"/>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cxnSp>
              <p:nvCxnSpPr>
                <p:cNvPr id="69" name="直接连接符 68"/>
                <p:cNvCxnSpPr>
                  <a:stCxn id="64" idx="7"/>
                  <a:endCxn id="65" idx="2"/>
                </p:cNvCxnSpPr>
                <p:nvPr/>
              </p:nvCxnSpPr>
              <p:spPr>
                <a:xfrm flipV="1">
                  <a:off x="9502306" y="392991"/>
                  <a:ext cx="274032" cy="664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64" idx="6"/>
                  <a:endCxn id="66" idx="2"/>
                </p:cNvCxnSpPr>
                <p:nvPr/>
              </p:nvCxnSpPr>
              <p:spPr>
                <a:xfrm>
                  <a:off x="9520055" y="483304"/>
                  <a:ext cx="25628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64" idx="5"/>
                  <a:endCxn id="67" idx="2"/>
                </p:cNvCxnSpPr>
                <p:nvPr/>
              </p:nvCxnSpPr>
              <p:spPr>
                <a:xfrm>
                  <a:off x="9502306" y="507185"/>
                  <a:ext cx="274032" cy="6612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a:stCxn id="65" idx="6"/>
                  <a:endCxn id="68" idx="1"/>
                </p:cNvCxnSpPr>
                <p:nvPr/>
              </p:nvCxnSpPr>
              <p:spPr>
                <a:xfrm>
                  <a:off x="9897534" y="392991"/>
                  <a:ext cx="274032" cy="664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a:stCxn id="66" idx="6"/>
                  <a:endCxn id="68" idx="2"/>
                </p:cNvCxnSpPr>
                <p:nvPr/>
              </p:nvCxnSpPr>
              <p:spPr>
                <a:xfrm>
                  <a:off x="9897534" y="483304"/>
                  <a:ext cx="25628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a:stCxn id="67" idx="6"/>
                  <a:endCxn id="68" idx="3"/>
                </p:cNvCxnSpPr>
                <p:nvPr/>
              </p:nvCxnSpPr>
              <p:spPr>
                <a:xfrm flipV="1">
                  <a:off x="9897534" y="507185"/>
                  <a:ext cx="274032" cy="6612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54" name="直接连接符 53"/>
              <p:cNvCxnSpPr/>
              <p:nvPr/>
            </p:nvCxnSpPr>
            <p:spPr>
              <a:xfrm>
                <a:off x="7945531" y="892329"/>
                <a:ext cx="3829572" cy="0"/>
              </a:xfrm>
              <a:prstGeom prst="line">
                <a:avLst/>
              </a:prstGeom>
              <a:ln w="19050">
                <a:solidFill>
                  <a:schemeClr val="bg1">
                    <a:alpha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7945531" y="1641320"/>
                <a:ext cx="3829572" cy="0"/>
              </a:xfrm>
              <a:prstGeom prst="line">
                <a:avLst/>
              </a:prstGeom>
              <a:ln w="19050">
                <a:solidFill>
                  <a:schemeClr val="bg1">
                    <a:alpha val="50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56" name="组合 126"/>
              <p:cNvGrpSpPr/>
              <p:nvPr/>
            </p:nvGrpSpPr>
            <p:grpSpPr>
              <a:xfrm>
                <a:off x="10208193" y="1101804"/>
                <a:ext cx="821271" cy="469051"/>
                <a:chOff x="8851106" y="3287118"/>
                <a:chExt cx="1001163" cy="1025974"/>
              </a:xfrm>
            </p:grpSpPr>
            <p:pic>
              <p:nvPicPr>
                <p:cNvPr id="61" name="图片 60"/>
                <p:cNvPicPr>
                  <a:picLocks noChangeAspect="1"/>
                </p:cNvPicPr>
                <p:nvPr/>
              </p:nvPicPr>
              <p:blipFill>
                <a:blip r:embed="rId10" cstate="print"/>
                <a:stretch>
                  <a:fillRect/>
                </a:stretch>
              </p:blipFill>
              <p:spPr>
                <a:xfrm>
                  <a:off x="8979688" y="3287118"/>
                  <a:ext cx="744000" cy="512262"/>
                </a:xfrm>
                <a:prstGeom prst="rect">
                  <a:avLst/>
                </a:prstGeom>
              </p:spPr>
            </p:pic>
            <p:sp>
              <p:nvSpPr>
                <p:cNvPr id="62" name="矩形 61"/>
                <p:cNvSpPr/>
                <p:nvPr/>
              </p:nvSpPr>
              <p:spPr>
                <a:xfrm>
                  <a:off x="8851106" y="3774398"/>
                  <a:ext cx="1001163" cy="538694"/>
                </a:xfrm>
                <a:prstGeom prst="rect">
                  <a:avLst/>
                </a:prstGeom>
              </p:spPr>
              <p:txBody>
                <a:bodyPr wrap="none">
                  <a:spAutoFit/>
                </a:bodyPr>
                <a:lstStyle/>
                <a:p>
                  <a:pPr algn="ctr"/>
                  <a:r>
                    <a:rPr lang="en-US" altLang="zh-CN" sz="1000" dirty="0">
                      <a:solidFill>
                        <a:schemeClr val="bg1"/>
                      </a:solidFill>
                    </a:rPr>
                    <a:t>Controller</a:t>
                  </a:r>
                  <a:endParaRPr lang="zh-CN" altLang="en-US" sz="1000" dirty="0">
                    <a:solidFill>
                      <a:schemeClr val="bg1"/>
                    </a:solidFill>
                  </a:endParaRPr>
                </a:p>
              </p:txBody>
            </p:sp>
          </p:grpSp>
          <p:sp>
            <p:nvSpPr>
              <p:cNvPr id="57" name="矩形 56"/>
              <p:cNvSpPr/>
              <p:nvPr/>
            </p:nvSpPr>
            <p:spPr>
              <a:xfrm>
                <a:off x="10451467" y="190364"/>
                <a:ext cx="1090889" cy="440091"/>
              </a:xfrm>
              <a:prstGeom prst="rect">
                <a:avLst/>
              </a:prstGeom>
              <a:solidFill>
                <a:srgbClr val="1296D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000" dirty="0"/>
                  <a:t>Ctrl Loops</a:t>
                </a:r>
                <a:endParaRPr lang="zh-CN" altLang="en-US" sz="1000" dirty="0"/>
              </a:p>
            </p:txBody>
          </p:sp>
          <p:pic>
            <p:nvPicPr>
              <p:cNvPr id="58" name="图片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613892" y="387183"/>
                <a:ext cx="349410" cy="194732"/>
              </a:xfrm>
              <a:prstGeom prst="rect">
                <a:avLst/>
              </a:prstGeom>
            </p:spPr>
          </p:pic>
          <p:pic>
            <p:nvPicPr>
              <p:cNvPr id="59" name="图片 5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049703" y="387918"/>
                <a:ext cx="360951" cy="201164"/>
              </a:xfrm>
              <a:prstGeom prst="rect">
                <a:avLst/>
              </a:prstGeom>
            </p:spPr>
          </p:pic>
          <p:pic>
            <p:nvPicPr>
              <p:cNvPr id="60" name="图片 5"/>
              <p:cNvPicPr>
                <a:picLocks/>
              </p:cNvPicPr>
              <p:nvPr/>
            </p:nvPicPr>
            <p:blipFill>
              <a:blip r:embed="rId13" cstate="print">
                <a:duotone>
                  <a:schemeClr val="accent1">
                    <a:shade val="45000"/>
                    <a:satMod val="135000"/>
                  </a:schemeClr>
                  <a:prstClr val="white"/>
                </a:duotone>
              </a:blip>
              <a:stretch>
                <a:fillRect/>
              </a:stretch>
            </p:blipFill>
            <p:spPr>
              <a:xfrm>
                <a:off x="8394842" y="362438"/>
                <a:ext cx="707514" cy="238975"/>
              </a:xfrm>
              <a:prstGeom prst="rect">
                <a:avLst/>
              </a:prstGeom>
              <a:noFill/>
            </p:spPr>
          </p:pic>
        </p:grpSp>
        <p:sp>
          <p:nvSpPr>
            <p:cNvPr id="75" name="弧形 74"/>
            <p:cNvSpPr/>
            <p:nvPr/>
          </p:nvSpPr>
          <p:spPr>
            <a:xfrm rot="19528409" flipH="1" flipV="1">
              <a:off x="8258114" y="547498"/>
              <a:ext cx="623455" cy="1260639"/>
            </a:xfrm>
            <a:prstGeom prst="arc">
              <a:avLst>
                <a:gd name="adj1" fmla="val 17395064"/>
                <a:gd name="adj2" fmla="val 4549312"/>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6" name="弧形 75"/>
            <p:cNvSpPr/>
            <p:nvPr/>
          </p:nvSpPr>
          <p:spPr>
            <a:xfrm rot="12257572" flipH="1" flipV="1">
              <a:off x="9364348" y="499130"/>
              <a:ext cx="623455" cy="1269540"/>
            </a:xfrm>
            <a:prstGeom prst="arc">
              <a:avLst>
                <a:gd name="adj1" fmla="val 17445060"/>
                <a:gd name="adj2" fmla="val 4549312"/>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79" name="矩形 78"/>
          <p:cNvSpPr/>
          <p:nvPr/>
        </p:nvSpPr>
        <p:spPr>
          <a:xfrm>
            <a:off x="7489702" y="5469245"/>
            <a:ext cx="4512541" cy="984885"/>
          </a:xfrm>
          <a:prstGeom prst="rect">
            <a:avLst/>
          </a:prstGeom>
        </p:spPr>
        <p:txBody>
          <a:bodyPr wrap="square">
            <a:spAutoFit/>
          </a:bodyPr>
          <a:lstStyle/>
          <a:p>
            <a:pPr>
              <a:spcAft>
                <a:spcPts val="600"/>
              </a:spcAft>
            </a:pPr>
            <a:r>
              <a:rPr lang="en-US" altLang="zh-CN" b="1" u="sng" dirty="0">
                <a:solidFill>
                  <a:schemeClr val="tx1">
                    <a:lumMod val="65000"/>
                    <a:lumOff val="35000"/>
                  </a:schemeClr>
                </a:solidFill>
              </a:rPr>
              <a:t>____Benefit</a:t>
            </a:r>
          </a:p>
          <a:p>
            <a:pPr algn="just">
              <a:spcAft>
                <a:spcPts val="600"/>
              </a:spcAft>
            </a:pPr>
            <a:r>
              <a:rPr lang="en-US" sz="1200" dirty="0">
                <a:solidFill>
                  <a:srgbClr val="FF0000"/>
                </a:solidFill>
              </a:rPr>
              <a:t>30% average delay improvement over test bed (vs D-ECMP)</a:t>
            </a:r>
          </a:p>
          <a:p>
            <a:pPr algn="just">
              <a:spcAft>
                <a:spcPts val="600"/>
              </a:spcAft>
            </a:pPr>
            <a:r>
              <a:rPr lang="en-US" sz="1200" dirty="0">
                <a:solidFill>
                  <a:schemeClr val="tx1">
                    <a:lumMod val="65000"/>
                    <a:lumOff val="35000"/>
                  </a:schemeClr>
                </a:solidFill>
              </a:rPr>
              <a:t>Automatically adapts to evolving status of u</a:t>
            </a:r>
            <a:r>
              <a:rPr lang="en-US" altLang="zh-CN" sz="1200" dirty="0">
                <a:solidFill>
                  <a:schemeClr val="tx1">
                    <a:lumMod val="65000"/>
                    <a:lumOff val="35000"/>
                  </a:schemeClr>
                </a:solidFill>
              </a:rPr>
              <a:t>nderlying networks </a:t>
            </a:r>
            <a:endParaRPr lang="en-US" sz="1200" dirty="0">
              <a:solidFill>
                <a:schemeClr val="tx1">
                  <a:lumMod val="65000"/>
                  <a:lumOff val="35000"/>
                </a:schemeClr>
              </a:solidFill>
            </a:endParaRPr>
          </a:p>
        </p:txBody>
      </p:sp>
      <p:sp>
        <p:nvSpPr>
          <p:cNvPr id="81" name="文本框 80"/>
          <p:cNvSpPr txBox="1"/>
          <p:nvPr/>
        </p:nvSpPr>
        <p:spPr>
          <a:xfrm>
            <a:off x="2754044" y="6577947"/>
            <a:ext cx="546945" cy="261610"/>
          </a:xfrm>
          <a:prstGeom prst="rect">
            <a:avLst/>
          </a:prstGeom>
          <a:noFill/>
        </p:spPr>
        <p:txBody>
          <a:bodyPr wrap="none" rtlCol="0">
            <a:spAutoFit/>
          </a:bodyPr>
          <a:lstStyle/>
          <a:p>
            <a:r>
              <a:rPr lang="en-US" altLang="zh-CN" sz="1100" dirty="0"/>
              <a:t>Delay</a:t>
            </a:r>
            <a:endParaRPr lang="zh-CN" altLang="en-US" sz="1100" dirty="0"/>
          </a:p>
        </p:txBody>
      </p:sp>
      <p:sp>
        <p:nvSpPr>
          <p:cNvPr id="83" name="文本框 82"/>
          <p:cNvSpPr txBox="1"/>
          <p:nvPr/>
        </p:nvSpPr>
        <p:spPr>
          <a:xfrm>
            <a:off x="872610" y="5700077"/>
            <a:ext cx="649537" cy="261610"/>
          </a:xfrm>
          <a:prstGeom prst="rect">
            <a:avLst/>
          </a:prstGeom>
          <a:noFill/>
        </p:spPr>
        <p:txBody>
          <a:bodyPr wrap="none" rtlCol="0">
            <a:spAutoFit/>
          </a:bodyPr>
          <a:lstStyle/>
          <a:p>
            <a:r>
              <a:rPr lang="en-US" altLang="zh-CN" sz="1100" dirty="0"/>
              <a:t>~0.2ms</a:t>
            </a:r>
            <a:endParaRPr lang="zh-CN" altLang="en-US" sz="1100" dirty="0"/>
          </a:p>
        </p:txBody>
      </p:sp>
      <p:sp>
        <p:nvSpPr>
          <p:cNvPr id="84" name="文本框 83"/>
          <p:cNvSpPr txBox="1"/>
          <p:nvPr/>
        </p:nvSpPr>
        <p:spPr>
          <a:xfrm>
            <a:off x="2657215" y="5700077"/>
            <a:ext cx="611065" cy="261610"/>
          </a:xfrm>
          <a:prstGeom prst="rect">
            <a:avLst/>
          </a:prstGeom>
          <a:noFill/>
        </p:spPr>
        <p:txBody>
          <a:bodyPr wrap="none" rtlCol="0">
            <a:spAutoFit/>
          </a:bodyPr>
          <a:lstStyle/>
          <a:p>
            <a:r>
              <a:rPr lang="en-US" altLang="zh-CN" sz="1100" dirty="0"/>
              <a:t>~50ms</a:t>
            </a:r>
            <a:endParaRPr lang="zh-CN" altLang="en-US" sz="1100" dirty="0"/>
          </a:p>
        </p:txBody>
      </p:sp>
      <p:sp>
        <p:nvSpPr>
          <p:cNvPr id="86" name="文本框 85"/>
          <p:cNvSpPr txBox="1"/>
          <p:nvPr/>
        </p:nvSpPr>
        <p:spPr>
          <a:xfrm>
            <a:off x="5370027" y="5961687"/>
            <a:ext cx="952505" cy="261610"/>
          </a:xfrm>
          <a:prstGeom prst="rect">
            <a:avLst/>
          </a:prstGeom>
          <a:noFill/>
        </p:spPr>
        <p:txBody>
          <a:bodyPr wrap="none" rtlCol="0">
            <a:spAutoFit/>
          </a:bodyPr>
          <a:lstStyle/>
          <a:p>
            <a:r>
              <a:rPr lang="en-US" altLang="zh-CN" sz="1100" dirty="0"/>
              <a:t>Packet Loss</a:t>
            </a:r>
            <a:endParaRPr lang="zh-CN" altLang="en-US" sz="1100" dirty="0"/>
          </a:p>
        </p:txBody>
      </p:sp>
      <p:sp>
        <p:nvSpPr>
          <p:cNvPr id="87" name="文本框 86"/>
          <p:cNvSpPr txBox="1"/>
          <p:nvPr/>
        </p:nvSpPr>
        <p:spPr>
          <a:xfrm>
            <a:off x="4167598" y="5240918"/>
            <a:ext cx="575799" cy="261610"/>
          </a:xfrm>
          <a:prstGeom prst="rect">
            <a:avLst/>
          </a:prstGeom>
          <a:noFill/>
        </p:spPr>
        <p:txBody>
          <a:bodyPr wrap="none" rtlCol="0">
            <a:spAutoFit/>
          </a:bodyPr>
          <a:lstStyle/>
          <a:p>
            <a:r>
              <a:rPr lang="en-US" altLang="zh-CN" sz="1100" dirty="0"/>
              <a:t>Traffic</a:t>
            </a:r>
            <a:endParaRPr lang="zh-CN" altLang="en-US" sz="1100" dirty="0"/>
          </a:p>
        </p:txBody>
      </p:sp>
      <p:sp>
        <p:nvSpPr>
          <p:cNvPr id="88" name="文本框 87"/>
          <p:cNvSpPr txBox="1"/>
          <p:nvPr/>
        </p:nvSpPr>
        <p:spPr>
          <a:xfrm>
            <a:off x="1015452" y="4726201"/>
            <a:ext cx="1590500" cy="430887"/>
          </a:xfrm>
          <a:prstGeom prst="rect">
            <a:avLst/>
          </a:prstGeom>
          <a:noFill/>
        </p:spPr>
        <p:txBody>
          <a:bodyPr wrap="none" rtlCol="0">
            <a:spAutoFit/>
          </a:bodyPr>
          <a:lstStyle/>
          <a:p>
            <a:r>
              <a:rPr lang="en-US" altLang="zh-CN" sz="1100" dirty="0"/>
              <a:t>Probability Distribution</a:t>
            </a:r>
          </a:p>
          <a:p>
            <a:r>
              <a:rPr lang="en-US" altLang="zh-CN" sz="1100" dirty="0"/>
              <a:t>of Delay</a:t>
            </a:r>
            <a:endParaRPr lang="zh-CN" altLang="en-US" sz="1100" dirty="0"/>
          </a:p>
        </p:txBody>
      </p:sp>
    </p:spTree>
    <p:extLst>
      <p:ext uri="{BB962C8B-B14F-4D97-AF65-F5344CB8AC3E}">
        <p14:creationId xmlns:p14="http://schemas.microsoft.com/office/powerpoint/2010/main" val="3473989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517588" y="165139"/>
            <a:ext cx="11160000" cy="593780"/>
          </a:xfrm>
        </p:spPr>
        <p:txBody>
          <a:bodyPr/>
          <a:lstStyle/>
          <a:p>
            <a:r>
              <a:rPr lang="en-US" sz="2400" dirty="0"/>
              <a:t>Case Study 3: QoS Inference Engine</a:t>
            </a:r>
          </a:p>
        </p:txBody>
      </p:sp>
      <p:sp>
        <p:nvSpPr>
          <p:cNvPr id="4" name="TextBox 131"/>
          <p:cNvSpPr txBox="1"/>
          <p:nvPr/>
        </p:nvSpPr>
        <p:spPr>
          <a:xfrm>
            <a:off x="349696" y="2815255"/>
            <a:ext cx="1339635" cy="430887"/>
          </a:xfrm>
          <a:prstGeom prst="rect">
            <a:avLst/>
          </a:prstGeom>
          <a:noFill/>
          <a:ln>
            <a:noFill/>
          </a:ln>
        </p:spPr>
        <p:txBody>
          <a:bodyPr wrap="square" lIns="91431" tIns="45715" rIns="91431" bIns="45715" rtlCol="0">
            <a:spAutoFit/>
          </a:bodyPr>
          <a:lstStyle/>
          <a:p>
            <a:pPr algn="ctr"/>
            <a:r>
              <a:rPr lang="en-US" altLang="zh-CN" sz="1100" dirty="0"/>
              <a:t>Human</a:t>
            </a:r>
          </a:p>
          <a:p>
            <a:pPr algn="ctr"/>
            <a:r>
              <a:rPr lang="en-US" altLang="zh-CN" sz="1100" dirty="0"/>
              <a:t>(Open Loop)</a:t>
            </a:r>
            <a:endParaRPr lang="zh-CN" altLang="en-US" sz="1100" dirty="0"/>
          </a:p>
        </p:txBody>
      </p:sp>
      <p:grpSp>
        <p:nvGrpSpPr>
          <p:cNvPr id="5" name="组合 2"/>
          <p:cNvGrpSpPr/>
          <p:nvPr/>
        </p:nvGrpSpPr>
        <p:grpSpPr>
          <a:xfrm>
            <a:off x="1201043" y="6137992"/>
            <a:ext cx="4404392" cy="652131"/>
            <a:chOff x="7088560" y="4385862"/>
            <a:chExt cx="3975992" cy="1080120"/>
          </a:xfrm>
        </p:grpSpPr>
        <p:pic>
          <p:nvPicPr>
            <p:cNvPr id="6" name="Picture 5" descr="云(色3)"/>
            <p:cNvPicPr>
              <a:picLocks noChangeAspect="1" noChangeArrowheads="1"/>
            </p:cNvPicPr>
            <p:nvPr/>
          </p:nvPicPr>
          <p:blipFill>
            <a:blip r:embed="rId2" cstate="print"/>
            <a:srcRect/>
            <a:stretch>
              <a:fillRect/>
            </a:stretch>
          </p:blipFill>
          <p:spPr bwMode="auto">
            <a:xfrm>
              <a:off x="9912424" y="4437112"/>
              <a:ext cx="1152128" cy="864096"/>
            </a:xfrm>
            <a:prstGeom prst="rect">
              <a:avLst/>
            </a:prstGeom>
            <a:noFill/>
            <a:ln>
              <a:noFill/>
            </a:ln>
          </p:spPr>
        </p:pic>
        <p:pic>
          <p:nvPicPr>
            <p:cNvPr id="7" name="Picture 5" descr="云(色3)"/>
            <p:cNvPicPr>
              <a:picLocks noChangeAspect="1" noChangeArrowheads="1"/>
            </p:cNvPicPr>
            <p:nvPr/>
          </p:nvPicPr>
          <p:blipFill>
            <a:blip r:embed="rId2" cstate="print"/>
            <a:srcRect/>
            <a:stretch>
              <a:fillRect/>
            </a:stretch>
          </p:blipFill>
          <p:spPr bwMode="auto">
            <a:xfrm>
              <a:off x="7088560" y="4385862"/>
              <a:ext cx="1584176" cy="1008112"/>
            </a:xfrm>
            <a:prstGeom prst="rect">
              <a:avLst/>
            </a:prstGeom>
            <a:noFill/>
            <a:ln>
              <a:noFill/>
            </a:ln>
          </p:spPr>
        </p:pic>
        <p:pic>
          <p:nvPicPr>
            <p:cNvPr id="8" name="Picture 5" descr="云(色3)"/>
            <p:cNvPicPr>
              <a:picLocks noChangeAspect="1" noChangeArrowheads="1"/>
            </p:cNvPicPr>
            <p:nvPr/>
          </p:nvPicPr>
          <p:blipFill>
            <a:blip r:embed="rId2" cstate="print"/>
            <a:srcRect/>
            <a:stretch>
              <a:fillRect/>
            </a:stretch>
          </p:blipFill>
          <p:spPr bwMode="auto">
            <a:xfrm>
              <a:off x="8528720" y="4457870"/>
              <a:ext cx="1527720" cy="1008112"/>
            </a:xfrm>
            <a:prstGeom prst="rect">
              <a:avLst/>
            </a:prstGeom>
            <a:noFill/>
            <a:ln>
              <a:noFill/>
            </a:ln>
          </p:spPr>
        </p:pic>
        <p:pic>
          <p:nvPicPr>
            <p:cNvPr id="9" name="Picture 456" descr="图片235"/>
            <p:cNvPicPr>
              <a:picLocks noChangeAspect="1" noChangeArrowheads="1"/>
            </p:cNvPicPr>
            <p:nvPr/>
          </p:nvPicPr>
          <p:blipFill>
            <a:blip r:embed="rId3" cstate="print"/>
            <a:stretch>
              <a:fillRect/>
            </a:stretch>
          </p:blipFill>
          <p:spPr bwMode="auto">
            <a:xfrm>
              <a:off x="7736632" y="4529878"/>
              <a:ext cx="303584" cy="357177"/>
            </a:xfrm>
            <a:prstGeom prst="rect">
              <a:avLst/>
            </a:prstGeom>
            <a:ln w="28575">
              <a:noFill/>
            </a:ln>
          </p:spPr>
        </p:pic>
        <p:pic>
          <p:nvPicPr>
            <p:cNvPr id="10" name="Picture 456" descr="图片235"/>
            <p:cNvPicPr>
              <a:picLocks noChangeAspect="1" noChangeArrowheads="1"/>
            </p:cNvPicPr>
            <p:nvPr/>
          </p:nvPicPr>
          <p:blipFill>
            <a:blip r:embed="rId3" cstate="print"/>
            <a:stretch>
              <a:fillRect/>
            </a:stretch>
          </p:blipFill>
          <p:spPr bwMode="auto">
            <a:xfrm>
              <a:off x="8096672" y="4961926"/>
              <a:ext cx="303584" cy="357177"/>
            </a:xfrm>
            <a:prstGeom prst="rect">
              <a:avLst/>
            </a:prstGeom>
            <a:ln w="28575">
              <a:noFill/>
            </a:ln>
          </p:spPr>
        </p:pic>
        <p:pic>
          <p:nvPicPr>
            <p:cNvPr id="11" name="Picture 456" descr="图片235"/>
            <p:cNvPicPr>
              <a:picLocks noChangeAspect="1" noChangeArrowheads="1"/>
            </p:cNvPicPr>
            <p:nvPr/>
          </p:nvPicPr>
          <p:blipFill>
            <a:blip r:embed="rId3" cstate="print"/>
            <a:stretch>
              <a:fillRect/>
            </a:stretch>
          </p:blipFill>
          <p:spPr bwMode="auto">
            <a:xfrm>
              <a:off x="8528720" y="4601886"/>
              <a:ext cx="303584" cy="357177"/>
            </a:xfrm>
            <a:prstGeom prst="rect">
              <a:avLst/>
            </a:prstGeom>
            <a:ln w="28575">
              <a:noFill/>
            </a:ln>
          </p:spPr>
        </p:pic>
        <p:pic>
          <p:nvPicPr>
            <p:cNvPr id="12" name="Picture 456" descr="图片235"/>
            <p:cNvPicPr>
              <a:picLocks noChangeAspect="1" noChangeArrowheads="1"/>
            </p:cNvPicPr>
            <p:nvPr/>
          </p:nvPicPr>
          <p:blipFill>
            <a:blip r:embed="rId3" cstate="print"/>
            <a:stretch>
              <a:fillRect/>
            </a:stretch>
          </p:blipFill>
          <p:spPr bwMode="auto">
            <a:xfrm>
              <a:off x="9176792" y="5105942"/>
              <a:ext cx="303584" cy="357177"/>
            </a:xfrm>
            <a:prstGeom prst="rect">
              <a:avLst/>
            </a:prstGeom>
            <a:ln w="28575">
              <a:noFill/>
            </a:ln>
          </p:spPr>
        </p:pic>
        <p:pic>
          <p:nvPicPr>
            <p:cNvPr id="13" name="Picture 456" descr="图片235"/>
            <p:cNvPicPr>
              <a:picLocks noChangeAspect="1" noChangeArrowheads="1"/>
            </p:cNvPicPr>
            <p:nvPr/>
          </p:nvPicPr>
          <p:blipFill>
            <a:blip r:embed="rId3" cstate="print"/>
            <a:stretch>
              <a:fillRect/>
            </a:stretch>
          </p:blipFill>
          <p:spPr bwMode="auto">
            <a:xfrm>
              <a:off x="9696400" y="4653136"/>
              <a:ext cx="303584" cy="357177"/>
            </a:xfrm>
            <a:prstGeom prst="rect">
              <a:avLst/>
            </a:prstGeom>
            <a:ln w="28575">
              <a:noFill/>
            </a:ln>
          </p:spPr>
        </p:pic>
        <p:cxnSp>
          <p:nvCxnSpPr>
            <p:cNvPr id="14" name="直接连接符 13"/>
            <p:cNvCxnSpPr>
              <a:endCxn id="9" idx="1"/>
            </p:cNvCxnSpPr>
            <p:nvPr/>
          </p:nvCxnSpPr>
          <p:spPr bwMode="auto">
            <a:xfrm flipV="1">
              <a:off x="7520608" y="4708467"/>
              <a:ext cx="216024" cy="167514"/>
            </a:xfrm>
            <a:prstGeom prst="line">
              <a:avLst/>
            </a:prstGeom>
            <a:noFill/>
            <a:ln w="28575">
              <a:solidFill>
                <a:schemeClr val="bg2">
                  <a:lumMod val="5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p:cNvCxnSpPr>
              <a:stCxn id="9" idx="3"/>
              <a:endCxn id="11" idx="1"/>
            </p:cNvCxnSpPr>
            <p:nvPr/>
          </p:nvCxnSpPr>
          <p:spPr bwMode="auto">
            <a:xfrm>
              <a:off x="8040216" y="4708467"/>
              <a:ext cx="488504" cy="72008"/>
            </a:xfrm>
            <a:prstGeom prst="line">
              <a:avLst/>
            </a:prstGeom>
            <a:noFill/>
            <a:ln w="28575">
              <a:solidFill>
                <a:schemeClr val="bg2">
                  <a:lumMod val="5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p:cNvCxnSpPr>
              <a:stCxn id="11" idx="3"/>
              <a:endCxn id="13" idx="1"/>
            </p:cNvCxnSpPr>
            <p:nvPr/>
          </p:nvCxnSpPr>
          <p:spPr bwMode="auto">
            <a:xfrm>
              <a:off x="8832304" y="4780475"/>
              <a:ext cx="864096" cy="51250"/>
            </a:xfrm>
            <a:prstGeom prst="line">
              <a:avLst/>
            </a:prstGeom>
            <a:noFill/>
            <a:ln w="28575">
              <a:solidFill>
                <a:schemeClr val="bg2">
                  <a:lumMod val="5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连接符 16"/>
            <p:cNvCxnSpPr>
              <a:stCxn id="13" idx="3"/>
            </p:cNvCxnSpPr>
            <p:nvPr/>
          </p:nvCxnSpPr>
          <p:spPr bwMode="auto">
            <a:xfrm>
              <a:off x="9999984" y="4831725"/>
              <a:ext cx="776536" cy="16677"/>
            </a:xfrm>
            <a:prstGeom prst="line">
              <a:avLst/>
            </a:prstGeom>
            <a:noFill/>
            <a:ln w="28575">
              <a:solidFill>
                <a:schemeClr val="bg2">
                  <a:lumMod val="5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a:endCxn id="10" idx="1"/>
            </p:cNvCxnSpPr>
            <p:nvPr/>
          </p:nvCxnSpPr>
          <p:spPr bwMode="auto">
            <a:xfrm>
              <a:off x="7520608" y="4875981"/>
              <a:ext cx="576064" cy="264534"/>
            </a:xfrm>
            <a:prstGeom prst="line">
              <a:avLst/>
            </a:prstGeom>
            <a:noFill/>
            <a:ln w="28575">
              <a:solidFill>
                <a:schemeClr val="bg2">
                  <a:lumMod val="5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a:stCxn id="10" idx="3"/>
              <a:endCxn id="11" idx="2"/>
            </p:cNvCxnSpPr>
            <p:nvPr/>
          </p:nvCxnSpPr>
          <p:spPr bwMode="auto">
            <a:xfrm flipV="1">
              <a:off x="8400256" y="4959063"/>
              <a:ext cx="280256" cy="181452"/>
            </a:xfrm>
            <a:prstGeom prst="line">
              <a:avLst/>
            </a:prstGeom>
            <a:noFill/>
            <a:ln w="28575">
              <a:solidFill>
                <a:schemeClr val="bg2">
                  <a:lumMod val="5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p:cNvCxnSpPr>
              <a:stCxn id="12" idx="3"/>
              <a:endCxn id="13" idx="2"/>
            </p:cNvCxnSpPr>
            <p:nvPr/>
          </p:nvCxnSpPr>
          <p:spPr bwMode="auto">
            <a:xfrm flipV="1">
              <a:off x="9480376" y="5010313"/>
              <a:ext cx="367816" cy="274218"/>
            </a:xfrm>
            <a:prstGeom prst="line">
              <a:avLst/>
            </a:prstGeom>
            <a:noFill/>
            <a:ln w="28575">
              <a:solidFill>
                <a:schemeClr val="bg2">
                  <a:lumMod val="5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1" name="Picture 456" descr="图片235"/>
            <p:cNvPicPr>
              <a:picLocks noChangeAspect="1" noChangeArrowheads="1"/>
            </p:cNvPicPr>
            <p:nvPr/>
          </p:nvPicPr>
          <p:blipFill>
            <a:blip r:embed="rId3" cstate="print"/>
            <a:stretch>
              <a:fillRect/>
            </a:stretch>
          </p:blipFill>
          <p:spPr bwMode="auto">
            <a:xfrm>
              <a:off x="10272464" y="4941168"/>
              <a:ext cx="303584" cy="357177"/>
            </a:xfrm>
            <a:prstGeom prst="rect">
              <a:avLst/>
            </a:prstGeom>
            <a:ln w="28575">
              <a:noFill/>
            </a:ln>
          </p:spPr>
        </p:pic>
        <p:pic>
          <p:nvPicPr>
            <p:cNvPr id="22" name="Picture 456" descr="图片235"/>
            <p:cNvPicPr>
              <a:picLocks noChangeAspect="1" noChangeArrowheads="1"/>
            </p:cNvPicPr>
            <p:nvPr/>
          </p:nvPicPr>
          <p:blipFill>
            <a:blip r:embed="rId3" cstate="print"/>
            <a:stretch>
              <a:fillRect/>
            </a:stretch>
          </p:blipFill>
          <p:spPr bwMode="auto">
            <a:xfrm>
              <a:off x="10704512" y="4653136"/>
              <a:ext cx="303584" cy="357177"/>
            </a:xfrm>
            <a:prstGeom prst="rect">
              <a:avLst/>
            </a:prstGeom>
            <a:ln w="28575">
              <a:noFill/>
            </a:ln>
          </p:spPr>
        </p:pic>
        <p:cxnSp>
          <p:nvCxnSpPr>
            <p:cNvPr id="23" name="直接连接符 22"/>
            <p:cNvCxnSpPr>
              <a:stCxn id="21" idx="3"/>
              <a:endCxn id="22" idx="2"/>
            </p:cNvCxnSpPr>
            <p:nvPr/>
          </p:nvCxnSpPr>
          <p:spPr bwMode="auto">
            <a:xfrm flipV="1">
              <a:off x="10576048" y="5010313"/>
              <a:ext cx="280256" cy="109444"/>
            </a:xfrm>
            <a:prstGeom prst="line">
              <a:avLst/>
            </a:prstGeom>
            <a:noFill/>
            <a:ln w="28575">
              <a:solidFill>
                <a:schemeClr val="bg2">
                  <a:lumMod val="5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23"/>
            <p:cNvCxnSpPr>
              <a:stCxn id="13" idx="3"/>
              <a:endCxn id="21" idx="1"/>
            </p:cNvCxnSpPr>
            <p:nvPr/>
          </p:nvCxnSpPr>
          <p:spPr bwMode="auto">
            <a:xfrm>
              <a:off x="9999984" y="4831725"/>
              <a:ext cx="272480" cy="288032"/>
            </a:xfrm>
            <a:prstGeom prst="line">
              <a:avLst/>
            </a:prstGeom>
            <a:noFill/>
            <a:ln w="28575">
              <a:solidFill>
                <a:schemeClr val="bg2">
                  <a:lumMod val="5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24"/>
            <p:cNvCxnSpPr>
              <a:stCxn id="11" idx="2"/>
              <a:endCxn id="12" idx="1"/>
            </p:cNvCxnSpPr>
            <p:nvPr/>
          </p:nvCxnSpPr>
          <p:spPr bwMode="auto">
            <a:xfrm>
              <a:off x="8680512" y="4959063"/>
              <a:ext cx="496280" cy="325468"/>
            </a:xfrm>
            <a:prstGeom prst="line">
              <a:avLst/>
            </a:prstGeom>
            <a:noFill/>
            <a:ln w="28575">
              <a:solidFill>
                <a:schemeClr val="bg2">
                  <a:lumMod val="5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p:cNvCxnSpPr>
              <a:stCxn id="10" idx="3"/>
              <a:endCxn id="12" idx="1"/>
            </p:cNvCxnSpPr>
            <p:nvPr/>
          </p:nvCxnSpPr>
          <p:spPr bwMode="auto">
            <a:xfrm>
              <a:off x="8400256" y="5140515"/>
              <a:ext cx="776536" cy="144016"/>
            </a:xfrm>
            <a:prstGeom prst="line">
              <a:avLst/>
            </a:prstGeom>
            <a:noFill/>
            <a:ln w="28575">
              <a:solidFill>
                <a:schemeClr val="bg2">
                  <a:lumMod val="5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p:cNvCxnSpPr>
              <a:stCxn id="12" idx="3"/>
              <a:endCxn id="21" idx="1"/>
            </p:cNvCxnSpPr>
            <p:nvPr/>
          </p:nvCxnSpPr>
          <p:spPr bwMode="auto">
            <a:xfrm flipV="1">
              <a:off x="9480376" y="5119757"/>
              <a:ext cx="792088" cy="164774"/>
            </a:xfrm>
            <a:prstGeom prst="line">
              <a:avLst/>
            </a:prstGeom>
            <a:noFill/>
            <a:ln w="28575">
              <a:solidFill>
                <a:schemeClr val="bg2">
                  <a:lumMod val="5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8" name="Picture 456" descr="图片235"/>
            <p:cNvPicPr>
              <a:picLocks noChangeAspect="1" noChangeArrowheads="1"/>
            </p:cNvPicPr>
            <p:nvPr/>
          </p:nvPicPr>
          <p:blipFill>
            <a:blip r:embed="rId3" cstate="print"/>
            <a:stretch>
              <a:fillRect/>
            </a:stretch>
          </p:blipFill>
          <p:spPr bwMode="auto">
            <a:xfrm>
              <a:off x="7248128" y="4725144"/>
              <a:ext cx="303584" cy="357177"/>
            </a:xfrm>
            <a:prstGeom prst="rect">
              <a:avLst/>
            </a:prstGeom>
            <a:ln w="28575">
              <a:noFill/>
            </a:ln>
          </p:spPr>
        </p:pic>
      </p:grpSp>
      <p:grpSp>
        <p:nvGrpSpPr>
          <p:cNvPr id="29" name="组合 42"/>
          <p:cNvGrpSpPr/>
          <p:nvPr/>
        </p:nvGrpSpPr>
        <p:grpSpPr>
          <a:xfrm>
            <a:off x="1336741" y="4439049"/>
            <a:ext cx="4047388" cy="1073807"/>
            <a:chOff x="4307296" y="3395834"/>
            <a:chExt cx="3643979" cy="1722348"/>
          </a:xfrm>
          <a:noFill/>
        </p:grpSpPr>
        <p:sp>
          <p:nvSpPr>
            <p:cNvPr id="30" name="圆角矩形 29"/>
            <p:cNvSpPr/>
            <p:nvPr/>
          </p:nvSpPr>
          <p:spPr>
            <a:xfrm>
              <a:off x="4307296" y="3415104"/>
              <a:ext cx="3643979" cy="1703078"/>
            </a:xfrm>
            <a:prstGeom prst="roundRect">
              <a:avLst/>
            </a:prstGeom>
            <a:grp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61" tIns="45731" rIns="91461" bIns="45731" numCol="1" spcCol="0" rtlCol="0" fromWordArt="0" anchor="ctr" anchorCtr="0" forceAA="0" compatLnSpc="1">
              <a:prstTxWarp prst="textNoShape">
                <a:avLst/>
              </a:prstTxWarp>
              <a:noAutofit/>
            </a:bodyPr>
            <a:lstStyle/>
            <a:p>
              <a:pPr algn="ctr"/>
              <a:endParaRPr lang="zh-CN" altLang="en-US" sz="1200" dirty="0">
                <a:solidFill>
                  <a:schemeClr val="tx1"/>
                </a:solidFill>
              </a:endParaRPr>
            </a:p>
          </p:txBody>
        </p:sp>
        <p:sp>
          <p:nvSpPr>
            <p:cNvPr id="31" name="矩形 30"/>
            <p:cNvSpPr/>
            <p:nvPr/>
          </p:nvSpPr>
          <p:spPr>
            <a:xfrm>
              <a:off x="4582784" y="3898445"/>
              <a:ext cx="1362398" cy="1078178"/>
            </a:xfrm>
            <a:prstGeom prst="rect">
              <a:avLst/>
            </a:prstGeom>
            <a:grp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61" tIns="45731" rIns="91461" bIns="45731" numCol="1" spcCol="0" rtlCol="0" fromWordArt="0" anchor="ctr" anchorCtr="0" forceAA="0" compatLnSpc="1">
              <a:prstTxWarp prst="textNoShape">
                <a:avLst/>
              </a:prstTxWarp>
              <a:noAutofit/>
            </a:bodyPr>
            <a:lstStyle/>
            <a:p>
              <a:pPr algn="ctr"/>
              <a:r>
                <a:rPr lang="en-US" altLang="zh-CN" sz="1100" b="1" kern="0" dirty="0">
                  <a:solidFill>
                    <a:schemeClr val="tx1"/>
                  </a:solidFill>
                  <a:latin typeface="Arial"/>
                  <a:ea typeface="微软雅黑"/>
                </a:rPr>
                <a:t>LSTM:</a:t>
              </a:r>
            </a:p>
            <a:p>
              <a:pPr algn="ctr"/>
              <a:r>
                <a:rPr lang="en-US" altLang="zh-CN" sz="1100" b="1" kern="0" dirty="0">
                  <a:solidFill>
                    <a:schemeClr val="tx1"/>
                  </a:solidFill>
                  <a:latin typeface="Arial"/>
                  <a:ea typeface="微软雅黑"/>
                </a:rPr>
                <a:t>Traffic feature extraction</a:t>
              </a:r>
              <a:endParaRPr lang="zh-CN" altLang="en-US" sz="1100" b="1" kern="0" dirty="0">
                <a:solidFill>
                  <a:schemeClr val="tx1"/>
                </a:solidFill>
                <a:latin typeface="Arial"/>
                <a:ea typeface="微软雅黑"/>
              </a:endParaRPr>
            </a:p>
          </p:txBody>
        </p:sp>
        <p:sp>
          <p:nvSpPr>
            <p:cNvPr id="32" name="矩形 31"/>
            <p:cNvSpPr/>
            <p:nvPr/>
          </p:nvSpPr>
          <p:spPr>
            <a:xfrm>
              <a:off x="6214352" y="3893876"/>
              <a:ext cx="1427950" cy="1082747"/>
            </a:xfrm>
            <a:prstGeom prst="rect">
              <a:avLst/>
            </a:prstGeom>
            <a:grp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61" tIns="45731" rIns="91461" bIns="45731" numCol="1" spcCol="0" rtlCol="0" fromWordArt="0" anchor="ctr" anchorCtr="0" forceAA="0" compatLnSpc="1">
              <a:prstTxWarp prst="textNoShape">
                <a:avLst/>
              </a:prstTxWarp>
              <a:noAutofit/>
            </a:bodyPr>
            <a:lstStyle/>
            <a:p>
              <a:pPr algn="ctr"/>
              <a:r>
                <a:rPr lang="en-US" altLang="zh-CN" sz="1100" b="1" kern="0" dirty="0">
                  <a:solidFill>
                    <a:schemeClr val="tx1"/>
                  </a:solidFill>
                  <a:latin typeface="Arial"/>
                  <a:ea typeface="微软雅黑"/>
                </a:rPr>
                <a:t>VAE:</a:t>
              </a:r>
            </a:p>
            <a:p>
              <a:pPr algn="ctr"/>
              <a:r>
                <a:rPr lang="en-US" altLang="zh-CN" sz="1100" b="1" kern="0" dirty="0">
                  <a:solidFill>
                    <a:schemeClr val="tx1"/>
                  </a:solidFill>
                  <a:latin typeface="Arial"/>
                  <a:ea typeface="微软雅黑"/>
                </a:rPr>
                <a:t>QoS distribution reconstruction</a:t>
              </a:r>
              <a:endParaRPr lang="zh-CN" altLang="en-US" sz="1100" b="1" kern="0" dirty="0">
                <a:solidFill>
                  <a:schemeClr val="tx1"/>
                </a:solidFill>
                <a:latin typeface="Arial"/>
                <a:ea typeface="微软雅黑"/>
              </a:endParaRPr>
            </a:p>
          </p:txBody>
        </p:sp>
        <p:sp>
          <p:nvSpPr>
            <p:cNvPr id="33" name="矩形 32"/>
            <p:cNvSpPr/>
            <p:nvPr/>
          </p:nvSpPr>
          <p:spPr>
            <a:xfrm>
              <a:off x="5159452" y="3395834"/>
              <a:ext cx="1608046" cy="444296"/>
            </a:xfrm>
            <a:prstGeom prst="rect">
              <a:avLst/>
            </a:prstGeom>
            <a:grpFill/>
            <a:ln>
              <a:noFill/>
            </a:ln>
          </p:spPr>
          <p:style>
            <a:lnRef idx="2">
              <a:schemeClr val="accent3"/>
            </a:lnRef>
            <a:fillRef idx="1">
              <a:schemeClr val="lt1"/>
            </a:fillRef>
            <a:effectRef idx="0">
              <a:schemeClr val="accent3"/>
            </a:effectRef>
            <a:fontRef idx="minor">
              <a:schemeClr val="dk1"/>
            </a:fontRef>
          </p:style>
          <p:txBody>
            <a:bodyPr wrap="none">
              <a:spAutoFit/>
            </a:bodyPr>
            <a:lstStyle/>
            <a:p>
              <a:r>
                <a:rPr lang="en-US" altLang="zh-CN" sz="1200" b="1" kern="0" dirty="0">
                  <a:solidFill>
                    <a:schemeClr val="tx1"/>
                  </a:solidFill>
                  <a:latin typeface="Arial"/>
                  <a:ea typeface="微软雅黑"/>
                </a:rPr>
                <a:t>QoS Inference Engine</a:t>
              </a:r>
              <a:endParaRPr lang="zh-CN" altLang="en-US" sz="1200" b="1" kern="0" dirty="0">
                <a:solidFill>
                  <a:schemeClr val="tx1"/>
                </a:solidFill>
                <a:latin typeface="Arial"/>
                <a:ea typeface="微软雅黑"/>
              </a:endParaRPr>
            </a:p>
          </p:txBody>
        </p:sp>
      </p:grpSp>
      <p:sp>
        <p:nvSpPr>
          <p:cNvPr id="34" name="矩形 33"/>
          <p:cNvSpPr/>
          <p:nvPr/>
        </p:nvSpPr>
        <p:spPr>
          <a:xfrm>
            <a:off x="3640964" y="5599339"/>
            <a:ext cx="1828172" cy="523210"/>
          </a:xfrm>
          <a:prstGeom prst="rect">
            <a:avLst/>
          </a:prstGeom>
        </p:spPr>
        <p:txBody>
          <a:bodyPr wrap="square" lIns="91431" tIns="45715" rIns="91431" bIns="45715">
            <a:spAutoFit/>
          </a:bodyPr>
          <a:lstStyle/>
          <a:p>
            <a:r>
              <a:rPr lang="en-US" altLang="zh-CN" sz="1400" dirty="0"/>
              <a:t>Collect traffic matrix</a:t>
            </a:r>
          </a:p>
          <a:p>
            <a:r>
              <a:rPr lang="en-US" altLang="zh-CN" sz="1400" dirty="0"/>
              <a:t>along time</a:t>
            </a:r>
            <a:endParaRPr lang="zh-CN" altLang="en-US" sz="1400" dirty="0"/>
          </a:p>
        </p:txBody>
      </p:sp>
      <p:sp>
        <p:nvSpPr>
          <p:cNvPr id="35" name="下箭头 34"/>
          <p:cNvSpPr/>
          <p:nvPr/>
        </p:nvSpPr>
        <p:spPr>
          <a:xfrm rot="10800000">
            <a:off x="3025972" y="5559231"/>
            <a:ext cx="568420" cy="543625"/>
          </a:xfrm>
          <a:prstGeom prst="downArrow">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52" tIns="45726" rIns="91452" bIns="45726" numCol="1" spcCol="0" rtlCol="0" fromWordArt="0" anchor="ctr" anchorCtr="0" forceAA="0" compatLnSpc="1">
            <a:prstTxWarp prst="textNoShape">
              <a:avLst/>
            </a:prstTxWarp>
            <a:noAutofit/>
          </a:bodyPr>
          <a:lstStyle/>
          <a:p>
            <a:pPr algn="ctr"/>
            <a:endParaRPr lang="zh-CN" altLang="en-US" sz="1400" dirty="0">
              <a:solidFill>
                <a:schemeClr val="tx1"/>
              </a:solidFill>
            </a:endParaRPr>
          </a:p>
        </p:txBody>
      </p:sp>
      <p:sp>
        <p:nvSpPr>
          <p:cNvPr id="36" name="下箭头 35"/>
          <p:cNvSpPr/>
          <p:nvPr/>
        </p:nvSpPr>
        <p:spPr>
          <a:xfrm rot="10800000">
            <a:off x="3012015" y="3794304"/>
            <a:ext cx="568420" cy="598845"/>
          </a:xfrm>
          <a:prstGeom prst="downArrow">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52" tIns="45726" rIns="91452" bIns="45726" numCol="1" spcCol="0" rtlCol="0" fromWordArt="0" anchor="ctr" anchorCtr="0" forceAA="0" compatLnSpc="1">
            <a:prstTxWarp prst="textNoShape">
              <a:avLst/>
            </a:prstTxWarp>
            <a:noAutofit/>
          </a:bodyPr>
          <a:lstStyle/>
          <a:p>
            <a:pPr algn="ctr"/>
            <a:endParaRPr lang="zh-CN" altLang="en-US" sz="1400" dirty="0">
              <a:solidFill>
                <a:schemeClr val="tx1"/>
              </a:solidFill>
            </a:endParaRPr>
          </a:p>
        </p:txBody>
      </p:sp>
      <p:sp>
        <p:nvSpPr>
          <p:cNvPr id="37" name="矩形 36"/>
          <p:cNvSpPr/>
          <p:nvPr/>
        </p:nvSpPr>
        <p:spPr>
          <a:xfrm>
            <a:off x="3568956" y="3933850"/>
            <a:ext cx="1866198" cy="307766"/>
          </a:xfrm>
          <a:prstGeom prst="rect">
            <a:avLst/>
          </a:prstGeom>
        </p:spPr>
        <p:txBody>
          <a:bodyPr wrap="none" lIns="91431" tIns="45715" rIns="91431" bIns="45715">
            <a:spAutoFit/>
          </a:bodyPr>
          <a:lstStyle/>
          <a:p>
            <a:r>
              <a:rPr lang="en-US" altLang="zh-CN" sz="1400" dirty="0"/>
              <a:t>Infer </a:t>
            </a:r>
            <a:r>
              <a:rPr lang="en-US" altLang="zh-CN" sz="1400" dirty="0" err="1"/>
              <a:t>QoS</a:t>
            </a:r>
            <a:r>
              <a:rPr lang="en-US" altLang="zh-CN" sz="1400" dirty="0"/>
              <a:t> distribution</a:t>
            </a:r>
            <a:endParaRPr lang="zh-CN" altLang="en-US" sz="1400" dirty="0"/>
          </a:p>
        </p:txBody>
      </p:sp>
      <p:sp>
        <p:nvSpPr>
          <p:cNvPr id="38" name="TextBox 131"/>
          <p:cNvSpPr txBox="1"/>
          <p:nvPr/>
        </p:nvSpPr>
        <p:spPr>
          <a:xfrm>
            <a:off x="1673819" y="3429794"/>
            <a:ext cx="3271640" cy="307766"/>
          </a:xfrm>
          <a:prstGeom prst="rect">
            <a:avLst/>
          </a:prstGeom>
          <a:noFill/>
          <a:ln>
            <a:noFill/>
          </a:ln>
        </p:spPr>
        <p:txBody>
          <a:bodyPr wrap="square" lIns="91431" tIns="45715" rIns="91431" bIns="45715" rtlCol="0">
            <a:spAutoFit/>
          </a:bodyPr>
          <a:lstStyle/>
          <a:p>
            <a:pPr algn="ctr"/>
            <a:r>
              <a:rPr lang="en-US" altLang="zh-CN" sz="1400" b="1" dirty="0"/>
              <a:t>Network </a:t>
            </a:r>
            <a:r>
              <a:rPr lang="en-US" altLang="zh-CN" sz="1400" b="1" dirty="0" err="1"/>
              <a:t>QoS</a:t>
            </a:r>
            <a:r>
              <a:rPr lang="en-US" altLang="zh-CN" sz="1400" b="1" dirty="0"/>
              <a:t> (</a:t>
            </a:r>
            <a:r>
              <a:rPr lang="en-US" altLang="zh-CN" sz="1400" b="1" dirty="0" err="1"/>
              <a:t>delay,jitter</a:t>
            </a:r>
            <a:r>
              <a:rPr lang="en-US" altLang="zh-CN" sz="1400" b="1" dirty="0"/>
              <a:t>, loss…)</a:t>
            </a:r>
            <a:endParaRPr lang="zh-CN" altLang="en-US" sz="1400" b="1" dirty="0"/>
          </a:p>
        </p:txBody>
      </p:sp>
      <p:sp>
        <p:nvSpPr>
          <p:cNvPr id="39" name="上箭头 38"/>
          <p:cNvSpPr/>
          <p:nvPr/>
        </p:nvSpPr>
        <p:spPr>
          <a:xfrm>
            <a:off x="2949744" y="3152715"/>
            <a:ext cx="706782" cy="215142"/>
          </a:xfrm>
          <a:prstGeom prst="upArrow">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52" tIns="45726" rIns="91452" bIns="45726"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40" name="组合 32"/>
          <p:cNvGrpSpPr/>
          <p:nvPr/>
        </p:nvGrpSpPr>
        <p:grpSpPr>
          <a:xfrm>
            <a:off x="1247757" y="2815254"/>
            <a:ext cx="4374040" cy="316464"/>
            <a:chOff x="1654189" y="2676829"/>
            <a:chExt cx="4373028" cy="316391"/>
          </a:xfrm>
        </p:grpSpPr>
        <p:grpSp>
          <p:nvGrpSpPr>
            <p:cNvPr id="41" name="组合 40"/>
            <p:cNvGrpSpPr/>
            <p:nvPr/>
          </p:nvGrpSpPr>
          <p:grpSpPr>
            <a:xfrm>
              <a:off x="1654189" y="2676829"/>
              <a:ext cx="4373028" cy="311436"/>
              <a:chOff x="1654189" y="2676829"/>
              <a:chExt cx="4373028" cy="311436"/>
            </a:xfrm>
          </p:grpSpPr>
          <p:sp>
            <p:nvSpPr>
              <p:cNvPr id="43" name="上箭头 42"/>
              <p:cNvSpPr/>
              <p:nvPr/>
            </p:nvSpPr>
            <p:spPr>
              <a:xfrm>
                <a:off x="1654189" y="2676829"/>
                <a:ext cx="1144858" cy="291981"/>
              </a:xfrm>
              <a:prstGeom prst="upArrow">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61" tIns="45731" rIns="91461" bIns="45731"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44" name="上箭头 43"/>
              <p:cNvSpPr/>
              <p:nvPr/>
            </p:nvSpPr>
            <p:spPr>
              <a:xfrm>
                <a:off x="4882359" y="2696284"/>
                <a:ext cx="1144858" cy="291981"/>
              </a:xfrm>
              <a:prstGeom prst="upArrow">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61" tIns="45731" rIns="91461" bIns="45731"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cxnSp>
          <p:nvCxnSpPr>
            <p:cNvPr id="42" name="直接连接符 41"/>
            <p:cNvCxnSpPr/>
            <p:nvPr/>
          </p:nvCxnSpPr>
          <p:spPr>
            <a:xfrm>
              <a:off x="1935059" y="2963234"/>
              <a:ext cx="3800641" cy="29986"/>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grpSp>
      <p:sp>
        <p:nvSpPr>
          <p:cNvPr id="45" name="TextBox 131"/>
          <p:cNvSpPr txBox="1"/>
          <p:nvPr/>
        </p:nvSpPr>
        <p:spPr>
          <a:xfrm>
            <a:off x="315253" y="2281210"/>
            <a:ext cx="1766573" cy="430987"/>
          </a:xfrm>
          <a:prstGeom prst="rect">
            <a:avLst/>
          </a:prstGeom>
          <a:noFill/>
          <a:ln>
            <a:noFill/>
          </a:ln>
        </p:spPr>
        <p:txBody>
          <a:bodyPr wrap="square" lIns="91431" tIns="45715" rIns="91431" bIns="45715" rtlCol="0">
            <a:spAutoFit/>
          </a:bodyPr>
          <a:lstStyle/>
          <a:p>
            <a:pPr algn="ctr"/>
            <a:r>
              <a:rPr lang="en-US" altLang="zh-CN" sz="1100" dirty="0"/>
              <a:t>Precise Network Capacity Planning</a:t>
            </a:r>
            <a:endParaRPr lang="zh-CN" altLang="en-US" sz="1100" dirty="0"/>
          </a:p>
        </p:txBody>
      </p:sp>
      <p:sp>
        <p:nvSpPr>
          <p:cNvPr id="46" name="TextBox 131"/>
          <p:cNvSpPr txBox="1"/>
          <p:nvPr/>
        </p:nvSpPr>
        <p:spPr>
          <a:xfrm>
            <a:off x="2019108" y="2300410"/>
            <a:ext cx="1846112" cy="400174"/>
          </a:xfrm>
          <a:prstGeom prst="rect">
            <a:avLst/>
          </a:prstGeom>
          <a:noFill/>
          <a:ln>
            <a:noFill/>
          </a:ln>
        </p:spPr>
        <p:txBody>
          <a:bodyPr wrap="square" lIns="91431" tIns="45715" rIns="91431" bIns="45715" rtlCol="0">
            <a:spAutoFit/>
          </a:bodyPr>
          <a:lstStyle/>
          <a:p>
            <a:pPr algn="ctr"/>
            <a:r>
              <a:rPr lang="en-US" altLang="zh-CN" sz="1000" dirty="0"/>
              <a:t>Real-time </a:t>
            </a:r>
            <a:r>
              <a:rPr lang="en-US" altLang="zh-CN" sz="1000" dirty="0" err="1"/>
              <a:t>QoS</a:t>
            </a:r>
            <a:r>
              <a:rPr lang="en-US" altLang="zh-CN" sz="1000" dirty="0"/>
              <a:t> Monitoring &amp; Anomaly Detection</a:t>
            </a:r>
            <a:endParaRPr lang="zh-CN" altLang="en-US" sz="1000" dirty="0"/>
          </a:p>
        </p:txBody>
      </p:sp>
      <p:sp>
        <p:nvSpPr>
          <p:cNvPr id="47" name="TextBox 131"/>
          <p:cNvSpPr txBox="1"/>
          <p:nvPr/>
        </p:nvSpPr>
        <p:spPr>
          <a:xfrm>
            <a:off x="4056037" y="2330318"/>
            <a:ext cx="1865857" cy="430987"/>
          </a:xfrm>
          <a:prstGeom prst="rect">
            <a:avLst/>
          </a:prstGeom>
          <a:noFill/>
          <a:ln>
            <a:noFill/>
          </a:ln>
        </p:spPr>
        <p:txBody>
          <a:bodyPr wrap="square" lIns="91431" tIns="45715" rIns="91431" bIns="45715" rtlCol="0">
            <a:spAutoFit/>
          </a:bodyPr>
          <a:lstStyle/>
          <a:p>
            <a:pPr algn="ctr"/>
            <a:r>
              <a:rPr lang="en-US" altLang="zh-CN" sz="1100" dirty="0"/>
              <a:t>Smarter AI design</a:t>
            </a:r>
          </a:p>
          <a:p>
            <a:pPr algn="ctr"/>
            <a:r>
              <a:rPr lang="en-US" altLang="zh-CN" sz="1100" dirty="0"/>
              <a:t>with </a:t>
            </a:r>
            <a:r>
              <a:rPr lang="en-US" altLang="zh-CN" sz="1100" dirty="0" err="1"/>
              <a:t>QoS</a:t>
            </a:r>
            <a:r>
              <a:rPr lang="en-US" altLang="zh-CN" sz="1100" dirty="0"/>
              <a:t> prediction</a:t>
            </a:r>
            <a:endParaRPr lang="zh-CN" altLang="en-US" sz="1100" dirty="0"/>
          </a:p>
        </p:txBody>
      </p:sp>
      <p:sp>
        <p:nvSpPr>
          <p:cNvPr id="48" name="TextBox 131"/>
          <p:cNvSpPr txBox="1"/>
          <p:nvPr/>
        </p:nvSpPr>
        <p:spPr>
          <a:xfrm>
            <a:off x="5360679" y="4732565"/>
            <a:ext cx="2373244" cy="307777"/>
          </a:xfrm>
          <a:prstGeom prst="rect">
            <a:avLst/>
          </a:prstGeom>
          <a:noFill/>
          <a:ln>
            <a:noFill/>
          </a:ln>
        </p:spPr>
        <p:txBody>
          <a:bodyPr wrap="square" lIns="91431" tIns="45715" rIns="91431" bIns="45715" rtlCol="0">
            <a:spAutoFit/>
          </a:bodyPr>
          <a:lstStyle/>
          <a:p>
            <a:pPr algn="ctr"/>
            <a:r>
              <a:rPr lang="en-US" altLang="zh-CN" sz="1400" b="1" dirty="0"/>
              <a:t>Inference</a:t>
            </a:r>
            <a:endParaRPr lang="zh-CN" altLang="en-US" sz="1400" b="1" dirty="0"/>
          </a:p>
        </p:txBody>
      </p:sp>
      <p:sp>
        <p:nvSpPr>
          <p:cNvPr id="49" name="TextBox 131"/>
          <p:cNvSpPr txBox="1"/>
          <p:nvPr/>
        </p:nvSpPr>
        <p:spPr>
          <a:xfrm>
            <a:off x="5802407" y="2335466"/>
            <a:ext cx="1720898" cy="430987"/>
          </a:xfrm>
          <a:prstGeom prst="rect">
            <a:avLst/>
          </a:prstGeom>
          <a:noFill/>
          <a:ln>
            <a:noFill/>
          </a:ln>
        </p:spPr>
        <p:txBody>
          <a:bodyPr wrap="square" lIns="91431" tIns="45715" rIns="91431" bIns="45715" rtlCol="0">
            <a:spAutoFit/>
          </a:bodyPr>
          <a:lstStyle/>
          <a:p>
            <a:pPr algn="ctr"/>
            <a:r>
              <a:rPr lang="en-US" altLang="zh-CN" sz="1100" dirty="0"/>
              <a:t>Reliable AI control for SLA guarantee</a:t>
            </a:r>
            <a:endParaRPr lang="zh-CN" altLang="en-US" sz="1100" dirty="0"/>
          </a:p>
        </p:txBody>
      </p:sp>
      <p:sp>
        <p:nvSpPr>
          <p:cNvPr id="50" name="矩形 49"/>
          <p:cNvSpPr/>
          <p:nvPr/>
        </p:nvSpPr>
        <p:spPr>
          <a:xfrm>
            <a:off x="8123083" y="4079170"/>
            <a:ext cx="3807149" cy="604451"/>
          </a:xfrm>
          <a:prstGeom prst="rect">
            <a:avLst/>
          </a:prstGeom>
          <a:ln w="3175" cap="rnd">
            <a:noFill/>
          </a:ln>
        </p:spPr>
        <p:txBody>
          <a:bodyPr wrap="square" lIns="91431" tIns="45715" rIns="91431" bIns="45715">
            <a:spAutoFit/>
          </a:bodyPr>
          <a:lstStyle/>
          <a:p>
            <a:pPr marL="0" lvl="1" indent="-285692" algn="just">
              <a:lnSpc>
                <a:spcPct val="125000"/>
              </a:lnSpc>
              <a:defRPr/>
            </a:pPr>
            <a:r>
              <a:rPr lang="en-US" altLang="zh-CN" sz="1400" kern="0" dirty="0"/>
              <a:t>Achieve </a:t>
            </a:r>
            <a:r>
              <a:rPr lang="en-US" altLang="zh-CN" sz="1400" b="1" kern="0" dirty="0">
                <a:solidFill>
                  <a:srgbClr val="C00000"/>
                </a:solidFill>
              </a:rPr>
              <a:t>millisecond-level</a:t>
            </a:r>
            <a:r>
              <a:rPr lang="en-US" altLang="zh-CN" sz="1400" b="1" kern="0" dirty="0"/>
              <a:t> </a:t>
            </a:r>
            <a:r>
              <a:rPr lang="en-US" altLang="zh-CN" sz="1400" kern="0" dirty="0"/>
              <a:t>QoS inference based on generative ML algorithms</a:t>
            </a:r>
            <a:endParaRPr lang="en-US" altLang="zh-CN" sz="1400" kern="0" dirty="0">
              <a:latin typeface="Arial"/>
              <a:ea typeface="微软雅黑"/>
            </a:endParaRPr>
          </a:p>
        </p:txBody>
      </p:sp>
      <p:grpSp>
        <p:nvGrpSpPr>
          <p:cNvPr id="51" name="组合 553"/>
          <p:cNvGrpSpPr/>
          <p:nvPr/>
        </p:nvGrpSpPr>
        <p:grpSpPr>
          <a:xfrm>
            <a:off x="7630710" y="4995805"/>
            <a:ext cx="4281858" cy="1438855"/>
            <a:chOff x="7307353" y="3424326"/>
            <a:chExt cx="4122503" cy="1438895"/>
          </a:xfrm>
        </p:grpSpPr>
        <p:grpSp>
          <p:nvGrpSpPr>
            <p:cNvPr id="52" name="组合 77"/>
            <p:cNvGrpSpPr>
              <a:grpSpLocks noChangeAspect="1"/>
            </p:cNvGrpSpPr>
            <p:nvPr/>
          </p:nvGrpSpPr>
          <p:grpSpPr>
            <a:xfrm>
              <a:off x="7307353" y="3521443"/>
              <a:ext cx="408911" cy="439200"/>
              <a:chOff x="10602458" y="2960915"/>
              <a:chExt cx="428625" cy="460375"/>
            </a:xfrm>
            <a:solidFill>
              <a:srgbClr val="FFC000">
                <a:alpha val="80000"/>
              </a:srgbClr>
            </a:solidFill>
          </p:grpSpPr>
          <p:sp>
            <p:nvSpPr>
              <p:cNvPr id="54" name="Freeform 20"/>
              <p:cNvSpPr>
                <a:spLocks/>
              </p:cNvSpPr>
              <p:nvPr/>
            </p:nvSpPr>
            <p:spPr bwMode="auto">
              <a:xfrm>
                <a:off x="10694533" y="3227615"/>
                <a:ext cx="69850" cy="146050"/>
              </a:xfrm>
              <a:custGeom>
                <a:avLst/>
                <a:gdLst/>
                <a:ahLst/>
                <a:cxnLst>
                  <a:cxn ang="0">
                    <a:pos x="44" y="86"/>
                  </a:cxn>
                  <a:cxn ang="0">
                    <a:pos x="44" y="86"/>
                  </a:cxn>
                  <a:cxn ang="0">
                    <a:pos x="42" y="90"/>
                  </a:cxn>
                  <a:cxn ang="0">
                    <a:pos x="38" y="92"/>
                  </a:cxn>
                  <a:cxn ang="0">
                    <a:pos x="8" y="92"/>
                  </a:cxn>
                  <a:cxn ang="0">
                    <a:pos x="8" y="92"/>
                  </a:cxn>
                  <a:cxn ang="0">
                    <a:pos x="2" y="90"/>
                  </a:cxn>
                  <a:cxn ang="0">
                    <a:pos x="0" y="86"/>
                  </a:cxn>
                  <a:cxn ang="0">
                    <a:pos x="0" y="6"/>
                  </a:cxn>
                  <a:cxn ang="0">
                    <a:pos x="0" y="6"/>
                  </a:cxn>
                  <a:cxn ang="0">
                    <a:pos x="2" y="2"/>
                  </a:cxn>
                  <a:cxn ang="0">
                    <a:pos x="8" y="0"/>
                  </a:cxn>
                  <a:cxn ang="0">
                    <a:pos x="38" y="0"/>
                  </a:cxn>
                  <a:cxn ang="0">
                    <a:pos x="38" y="0"/>
                  </a:cxn>
                  <a:cxn ang="0">
                    <a:pos x="42" y="2"/>
                  </a:cxn>
                  <a:cxn ang="0">
                    <a:pos x="44" y="6"/>
                  </a:cxn>
                  <a:cxn ang="0">
                    <a:pos x="44" y="86"/>
                  </a:cxn>
                </a:cxnLst>
                <a:rect l="0" t="0" r="r" b="b"/>
                <a:pathLst>
                  <a:path w="44" h="92">
                    <a:moveTo>
                      <a:pt x="44" y="86"/>
                    </a:moveTo>
                    <a:lnTo>
                      <a:pt x="44" y="86"/>
                    </a:lnTo>
                    <a:lnTo>
                      <a:pt x="42" y="90"/>
                    </a:lnTo>
                    <a:lnTo>
                      <a:pt x="38" y="92"/>
                    </a:lnTo>
                    <a:lnTo>
                      <a:pt x="8" y="92"/>
                    </a:lnTo>
                    <a:lnTo>
                      <a:pt x="8" y="92"/>
                    </a:lnTo>
                    <a:lnTo>
                      <a:pt x="2" y="90"/>
                    </a:lnTo>
                    <a:lnTo>
                      <a:pt x="0" y="86"/>
                    </a:lnTo>
                    <a:lnTo>
                      <a:pt x="0" y="6"/>
                    </a:lnTo>
                    <a:lnTo>
                      <a:pt x="0" y="6"/>
                    </a:lnTo>
                    <a:lnTo>
                      <a:pt x="2" y="2"/>
                    </a:lnTo>
                    <a:lnTo>
                      <a:pt x="8" y="0"/>
                    </a:lnTo>
                    <a:lnTo>
                      <a:pt x="38" y="0"/>
                    </a:lnTo>
                    <a:lnTo>
                      <a:pt x="38" y="0"/>
                    </a:lnTo>
                    <a:lnTo>
                      <a:pt x="42" y="2"/>
                    </a:lnTo>
                    <a:lnTo>
                      <a:pt x="44" y="6"/>
                    </a:lnTo>
                    <a:lnTo>
                      <a:pt x="44" y="86"/>
                    </a:lnTo>
                    <a:close/>
                  </a:path>
                </a:pathLst>
              </a:custGeom>
              <a:solidFill>
                <a:srgbClr val="0070C0"/>
              </a:solidFill>
              <a:ln w="9525">
                <a:noFill/>
                <a:round/>
                <a:headEnd/>
                <a:tailEnd/>
              </a:ln>
            </p:spPr>
            <p:txBody>
              <a:bodyPr vert="horz" wrap="square" lIns="91437" tIns="45719" rIns="91437" bIns="45719" numCol="1" anchor="t" anchorCtr="0" compatLnSpc="1">
                <a:prstTxWarp prst="textNoShape">
                  <a:avLst/>
                </a:prstTxWarp>
              </a:bodyPr>
              <a:lstStyle/>
              <a:p>
                <a:pPr defTabSz="1219028"/>
                <a:endParaRPr lang="zh-CN" altLang="en-US" dirty="0">
                  <a:latin typeface="Arial"/>
                  <a:ea typeface="微软雅黑"/>
                </a:endParaRPr>
              </a:p>
            </p:txBody>
          </p:sp>
          <p:sp>
            <p:nvSpPr>
              <p:cNvPr id="55" name="Freeform 21"/>
              <p:cNvSpPr>
                <a:spLocks/>
              </p:cNvSpPr>
              <p:nvPr/>
            </p:nvSpPr>
            <p:spPr bwMode="auto">
              <a:xfrm>
                <a:off x="10783433" y="3183165"/>
                <a:ext cx="66675" cy="190500"/>
              </a:xfrm>
              <a:custGeom>
                <a:avLst/>
                <a:gdLst/>
                <a:ahLst/>
                <a:cxnLst>
                  <a:cxn ang="0">
                    <a:pos x="42" y="114"/>
                  </a:cxn>
                  <a:cxn ang="0">
                    <a:pos x="42" y="114"/>
                  </a:cxn>
                  <a:cxn ang="0">
                    <a:pos x="40" y="118"/>
                  </a:cxn>
                  <a:cxn ang="0">
                    <a:pos x="36" y="120"/>
                  </a:cxn>
                  <a:cxn ang="0">
                    <a:pos x="6" y="120"/>
                  </a:cxn>
                  <a:cxn ang="0">
                    <a:pos x="6" y="120"/>
                  </a:cxn>
                  <a:cxn ang="0">
                    <a:pos x="2" y="118"/>
                  </a:cxn>
                  <a:cxn ang="0">
                    <a:pos x="0" y="114"/>
                  </a:cxn>
                  <a:cxn ang="0">
                    <a:pos x="0" y="8"/>
                  </a:cxn>
                  <a:cxn ang="0">
                    <a:pos x="0" y="8"/>
                  </a:cxn>
                  <a:cxn ang="0">
                    <a:pos x="2" y="2"/>
                  </a:cxn>
                  <a:cxn ang="0">
                    <a:pos x="6" y="0"/>
                  </a:cxn>
                  <a:cxn ang="0">
                    <a:pos x="36" y="0"/>
                  </a:cxn>
                  <a:cxn ang="0">
                    <a:pos x="36" y="0"/>
                  </a:cxn>
                  <a:cxn ang="0">
                    <a:pos x="40" y="2"/>
                  </a:cxn>
                  <a:cxn ang="0">
                    <a:pos x="42" y="8"/>
                  </a:cxn>
                  <a:cxn ang="0">
                    <a:pos x="42" y="114"/>
                  </a:cxn>
                </a:cxnLst>
                <a:rect l="0" t="0" r="r" b="b"/>
                <a:pathLst>
                  <a:path w="42" h="120">
                    <a:moveTo>
                      <a:pt x="42" y="114"/>
                    </a:moveTo>
                    <a:lnTo>
                      <a:pt x="42" y="114"/>
                    </a:lnTo>
                    <a:lnTo>
                      <a:pt x="40" y="118"/>
                    </a:lnTo>
                    <a:lnTo>
                      <a:pt x="36" y="120"/>
                    </a:lnTo>
                    <a:lnTo>
                      <a:pt x="6" y="120"/>
                    </a:lnTo>
                    <a:lnTo>
                      <a:pt x="6" y="120"/>
                    </a:lnTo>
                    <a:lnTo>
                      <a:pt x="2" y="118"/>
                    </a:lnTo>
                    <a:lnTo>
                      <a:pt x="0" y="114"/>
                    </a:lnTo>
                    <a:lnTo>
                      <a:pt x="0" y="8"/>
                    </a:lnTo>
                    <a:lnTo>
                      <a:pt x="0" y="8"/>
                    </a:lnTo>
                    <a:lnTo>
                      <a:pt x="2" y="2"/>
                    </a:lnTo>
                    <a:lnTo>
                      <a:pt x="6" y="0"/>
                    </a:lnTo>
                    <a:lnTo>
                      <a:pt x="36" y="0"/>
                    </a:lnTo>
                    <a:lnTo>
                      <a:pt x="36" y="0"/>
                    </a:lnTo>
                    <a:lnTo>
                      <a:pt x="40" y="2"/>
                    </a:lnTo>
                    <a:lnTo>
                      <a:pt x="42" y="8"/>
                    </a:lnTo>
                    <a:lnTo>
                      <a:pt x="42" y="114"/>
                    </a:lnTo>
                    <a:close/>
                  </a:path>
                </a:pathLst>
              </a:custGeom>
              <a:solidFill>
                <a:srgbClr val="0070C0"/>
              </a:solidFill>
              <a:ln w="9525">
                <a:noFill/>
                <a:round/>
                <a:headEnd/>
                <a:tailEnd/>
              </a:ln>
            </p:spPr>
            <p:txBody>
              <a:bodyPr vert="horz" wrap="square" lIns="91437" tIns="45719" rIns="91437" bIns="45719" numCol="1" anchor="t" anchorCtr="0" compatLnSpc="1">
                <a:prstTxWarp prst="textNoShape">
                  <a:avLst/>
                </a:prstTxWarp>
              </a:bodyPr>
              <a:lstStyle/>
              <a:p>
                <a:pPr defTabSz="1219028"/>
                <a:endParaRPr lang="zh-CN" altLang="en-US" dirty="0">
                  <a:latin typeface="Arial"/>
                  <a:ea typeface="微软雅黑"/>
                </a:endParaRPr>
              </a:p>
            </p:txBody>
          </p:sp>
          <p:sp>
            <p:nvSpPr>
              <p:cNvPr id="56" name="Freeform 22"/>
              <p:cNvSpPr>
                <a:spLocks/>
              </p:cNvSpPr>
              <p:nvPr/>
            </p:nvSpPr>
            <p:spPr bwMode="auto">
              <a:xfrm>
                <a:off x="10961233" y="3224440"/>
                <a:ext cx="66675" cy="149225"/>
              </a:xfrm>
              <a:custGeom>
                <a:avLst/>
                <a:gdLst/>
                <a:ahLst/>
                <a:cxnLst>
                  <a:cxn ang="0">
                    <a:pos x="42" y="88"/>
                  </a:cxn>
                  <a:cxn ang="0">
                    <a:pos x="42" y="88"/>
                  </a:cxn>
                  <a:cxn ang="0">
                    <a:pos x="40" y="92"/>
                  </a:cxn>
                  <a:cxn ang="0">
                    <a:pos x="36" y="94"/>
                  </a:cxn>
                  <a:cxn ang="0">
                    <a:pos x="6" y="94"/>
                  </a:cxn>
                  <a:cxn ang="0">
                    <a:pos x="6" y="94"/>
                  </a:cxn>
                  <a:cxn ang="0">
                    <a:pos x="2" y="92"/>
                  </a:cxn>
                  <a:cxn ang="0">
                    <a:pos x="0" y="88"/>
                  </a:cxn>
                  <a:cxn ang="0">
                    <a:pos x="0" y="6"/>
                  </a:cxn>
                  <a:cxn ang="0">
                    <a:pos x="0" y="6"/>
                  </a:cxn>
                  <a:cxn ang="0">
                    <a:pos x="2" y="2"/>
                  </a:cxn>
                  <a:cxn ang="0">
                    <a:pos x="6" y="0"/>
                  </a:cxn>
                  <a:cxn ang="0">
                    <a:pos x="36" y="0"/>
                  </a:cxn>
                  <a:cxn ang="0">
                    <a:pos x="36" y="0"/>
                  </a:cxn>
                  <a:cxn ang="0">
                    <a:pos x="40" y="2"/>
                  </a:cxn>
                  <a:cxn ang="0">
                    <a:pos x="42" y="6"/>
                  </a:cxn>
                  <a:cxn ang="0">
                    <a:pos x="42" y="88"/>
                  </a:cxn>
                </a:cxnLst>
                <a:rect l="0" t="0" r="r" b="b"/>
                <a:pathLst>
                  <a:path w="42" h="94">
                    <a:moveTo>
                      <a:pt x="42" y="88"/>
                    </a:moveTo>
                    <a:lnTo>
                      <a:pt x="42" y="88"/>
                    </a:lnTo>
                    <a:lnTo>
                      <a:pt x="40" y="92"/>
                    </a:lnTo>
                    <a:lnTo>
                      <a:pt x="36" y="94"/>
                    </a:lnTo>
                    <a:lnTo>
                      <a:pt x="6" y="94"/>
                    </a:lnTo>
                    <a:lnTo>
                      <a:pt x="6" y="94"/>
                    </a:lnTo>
                    <a:lnTo>
                      <a:pt x="2" y="92"/>
                    </a:lnTo>
                    <a:lnTo>
                      <a:pt x="0" y="88"/>
                    </a:lnTo>
                    <a:lnTo>
                      <a:pt x="0" y="6"/>
                    </a:lnTo>
                    <a:lnTo>
                      <a:pt x="0" y="6"/>
                    </a:lnTo>
                    <a:lnTo>
                      <a:pt x="2" y="2"/>
                    </a:lnTo>
                    <a:lnTo>
                      <a:pt x="6" y="0"/>
                    </a:lnTo>
                    <a:lnTo>
                      <a:pt x="36" y="0"/>
                    </a:lnTo>
                    <a:lnTo>
                      <a:pt x="36" y="0"/>
                    </a:lnTo>
                    <a:lnTo>
                      <a:pt x="40" y="2"/>
                    </a:lnTo>
                    <a:lnTo>
                      <a:pt x="42" y="6"/>
                    </a:lnTo>
                    <a:lnTo>
                      <a:pt x="42" y="88"/>
                    </a:lnTo>
                    <a:close/>
                  </a:path>
                </a:pathLst>
              </a:custGeom>
              <a:solidFill>
                <a:srgbClr val="0070C0"/>
              </a:solidFill>
              <a:ln w="9525">
                <a:noFill/>
                <a:round/>
                <a:headEnd/>
                <a:tailEnd/>
              </a:ln>
            </p:spPr>
            <p:txBody>
              <a:bodyPr vert="horz" wrap="square" lIns="91437" tIns="45719" rIns="91437" bIns="45719" numCol="1" anchor="t" anchorCtr="0" compatLnSpc="1">
                <a:prstTxWarp prst="textNoShape">
                  <a:avLst/>
                </a:prstTxWarp>
              </a:bodyPr>
              <a:lstStyle/>
              <a:p>
                <a:pPr defTabSz="1219028"/>
                <a:endParaRPr lang="zh-CN" altLang="en-US" dirty="0">
                  <a:latin typeface="Arial"/>
                  <a:ea typeface="微软雅黑"/>
                </a:endParaRPr>
              </a:p>
            </p:txBody>
          </p:sp>
          <p:sp>
            <p:nvSpPr>
              <p:cNvPr id="57" name="Freeform 23"/>
              <p:cNvSpPr>
                <a:spLocks/>
              </p:cNvSpPr>
              <p:nvPr/>
            </p:nvSpPr>
            <p:spPr bwMode="auto">
              <a:xfrm>
                <a:off x="10869158" y="3113315"/>
                <a:ext cx="66675" cy="260350"/>
              </a:xfrm>
              <a:custGeom>
                <a:avLst/>
                <a:gdLst/>
                <a:ahLst/>
                <a:cxnLst>
                  <a:cxn ang="0">
                    <a:pos x="42" y="158"/>
                  </a:cxn>
                  <a:cxn ang="0">
                    <a:pos x="42" y="158"/>
                  </a:cxn>
                  <a:cxn ang="0">
                    <a:pos x="40" y="162"/>
                  </a:cxn>
                  <a:cxn ang="0">
                    <a:pos x="36" y="164"/>
                  </a:cxn>
                  <a:cxn ang="0">
                    <a:pos x="6" y="164"/>
                  </a:cxn>
                  <a:cxn ang="0">
                    <a:pos x="6" y="164"/>
                  </a:cxn>
                  <a:cxn ang="0">
                    <a:pos x="2" y="162"/>
                  </a:cxn>
                  <a:cxn ang="0">
                    <a:pos x="0" y="158"/>
                  </a:cxn>
                  <a:cxn ang="0">
                    <a:pos x="0" y="8"/>
                  </a:cxn>
                  <a:cxn ang="0">
                    <a:pos x="0" y="8"/>
                  </a:cxn>
                  <a:cxn ang="0">
                    <a:pos x="2" y="2"/>
                  </a:cxn>
                  <a:cxn ang="0">
                    <a:pos x="6" y="0"/>
                  </a:cxn>
                  <a:cxn ang="0">
                    <a:pos x="36" y="0"/>
                  </a:cxn>
                  <a:cxn ang="0">
                    <a:pos x="36" y="0"/>
                  </a:cxn>
                  <a:cxn ang="0">
                    <a:pos x="40" y="2"/>
                  </a:cxn>
                  <a:cxn ang="0">
                    <a:pos x="42" y="8"/>
                  </a:cxn>
                  <a:cxn ang="0">
                    <a:pos x="42" y="158"/>
                  </a:cxn>
                </a:cxnLst>
                <a:rect l="0" t="0" r="r" b="b"/>
                <a:pathLst>
                  <a:path w="42" h="164">
                    <a:moveTo>
                      <a:pt x="42" y="158"/>
                    </a:moveTo>
                    <a:lnTo>
                      <a:pt x="42" y="158"/>
                    </a:lnTo>
                    <a:lnTo>
                      <a:pt x="40" y="162"/>
                    </a:lnTo>
                    <a:lnTo>
                      <a:pt x="36" y="164"/>
                    </a:lnTo>
                    <a:lnTo>
                      <a:pt x="6" y="164"/>
                    </a:lnTo>
                    <a:lnTo>
                      <a:pt x="6" y="164"/>
                    </a:lnTo>
                    <a:lnTo>
                      <a:pt x="2" y="162"/>
                    </a:lnTo>
                    <a:lnTo>
                      <a:pt x="0" y="158"/>
                    </a:lnTo>
                    <a:lnTo>
                      <a:pt x="0" y="8"/>
                    </a:lnTo>
                    <a:lnTo>
                      <a:pt x="0" y="8"/>
                    </a:lnTo>
                    <a:lnTo>
                      <a:pt x="2" y="2"/>
                    </a:lnTo>
                    <a:lnTo>
                      <a:pt x="6" y="0"/>
                    </a:lnTo>
                    <a:lnTo>
                      <a:pt x="36" y="0"/>
                    </a:lnTo>
                    <a:lnTo>
                      <a:pt x="36" y="0"/>
                    </a:lnTo>
                    <a:lnTo>
                      <a:pt x="40" y="2"/>
                    </a:lnTo>
                    <a:lnTo>
                      <a:pt x="42" y="8"/>
                    </a:lnTo>
                    <a:lnTo>
                      <a:pt x="42" y="158"/>
                    </a:lnTo>
                    <a:close/>
                  </a:path>
                </a:pathLst>
              </a:custGeom>
              <a:solidFill>
                <a:srgbClr val="0070C0"/>
              </a:solidFill>
              <a:ln w="9525">
                <a:noFill/>
                <a:round/>
                <a:headEnd/>
                <a:tailEnd/>
              </a:ln>
            </p:spPr>
            <p:txBody>
              <a:bodyPr vert="horz" wrap="square" lIns="91437" tIns="45719" rIns="91437" bIns="45719" numCol="1" anchor="t" anchorCtr="0" compatLnSpc="1">
                <a:prstTxWarp prst="textNoShape">
                  <a:avLst/>
                </a:prstTxWarp>
              </a:bodyPr>
              <a:lstStyle/>
              <a:p>
                <a:pPr defTabSz="1219028"/>
                <a:endParaRPr lang="zh-CN" altLang="en-US" dirty="0">
                  <a:latin typeface="Arial"/>
                  <a:ea typeface="微软雅黑"/>
                </a:endParaRPr>
              </a:p>
            </p:txBody>
          </p:sp>
          <p:sp>
            <p:nvSpPr>
              <p:cNvPr id="58" name="Freeform 24"/>
              <p:cNvSpPr>
                <a:spLocks/>
              </p:cNvSpPr>
              <p:nvPr/>
            </p:nvSpPr>
            <p:spPr bwMode="auto">
              <a:xfrm>
                <a:off x="10602458" y="2992665"/>
                <a:ext cx="352425" cy="273050"/>
              </a:xfrm>
              <a:custGeom>
                <a:avLst/>
                <a:gdLst/>
                <a:ahLst/>
                <a:cxnLst>
                  <a:cxn ang="0">
                    <a:pos x="4" y="168"/>
                  </a:cxn>
                  <a:cxn ang="0">
                    <a:pos x="4" y="168"/>
                  </a:cxn>
                  <a:cxn ang="0">
                    <a:pos x="2" y="164"/>
                  </a:cxn>
                  <a:cxn ang="0">
                    <a:pos x="0" y="160"/>
                  </a:cxn>
                  <a:cxn ang="0">
                    <a:pos x="2" y="156"/>
                  </a:cxn>
                  <a:cxn ang="0">
                    <a:pos x="4" y="154"/>
                  </a:cxn>
                  <a:cxn ang="0">
                    <a:pos x="4" y="154"/>
                  </a:cxn>
                  <a:cxn ang="0">
                    <a:pos x="98" y="64"/>
                  </a:cxn>
                  <a:cxn ang="0">
                    <a:pos x="124" y="80"/>
                  </a:cxn>
                  <a:cxn ang="0">
                    <a:pos x="204" y="2"/>
                  </a:cxn>
                  <a:cxn ang="0">
                    <a:pos x="204" y="2"/>
                  </a:cxn>
                  <a:cxn ang="0">
                    <a:pos x="208" y="0"/>
                  </a:cxn>
                  <a:cxn ang="0">
                    <a:pos x="212" y="0"/>
                  </a:cxn>
                  <a:cxn ang="0">
                    <a:pos x="216" y="0"/>
                  </a:cxn>
                  <a:cxn ang="0">
                    <a:pos x="220" y="2"/>
                  </a:cxn>
                  <a:cxn ang="0">
                    <a:pos x="220" y="2"/>
                  </a:cxn>
                  <a:cxn ang="0">
                    <a:pos x="220" y="2"/>
                  </a:cxn>
                  <a:cxn ang="0">
                    <a:pos x="222" y="6"/>
                  </a:cxn>
                  <a:cxn ang="0">
                    <a:pos x="222" y="10"/>
                  </a:cxn>
                  <a:cxn ang="0">
                    <a:pos x="222" y="14"/>
                  </a:cxn>
                  <a:cxn ang="0">
                    <a:pos x="218" y="18"/>
                  </a:cxn>
                  <a:cxn ang="0">
                    <a:pos x="218" y="18"/>
                  </a:cxn>
                  <a:cxn ang="0">
                    <a:pos x="126" y="108"/>
                  </a:cxn>
                  <a:cxn ang="0">
                    <a:pos x="100" y="92"/>
                  </a:cxn>
                  <a:cxn ang="0">
                    <a:pos x="18" y="170"/>
                  </a:cxn>
                  <a:cxn ang="0">
                    <a:pos x="18" y="170"/>
                  </a:cxn>
                  <a:cxn ang="0">
                    <a:pos x="18" y="170"/>
                  </a:cxn>
                  <a:cxn ang="0">
                    <a:pos x="16" y="172"/>
                  </a:cxn>
                  <a:cxn ang="0">
                    <a:pos x="12" y="172"/>
                  </a:cxn>
                  <a:cxn ang="0">
                    <a:pos x="12" y="172"/>
                  </a:cxn>
                  <a:cxn ang="0">
                    <a:pos x="12" y="172"/>
                  </a:cxn>
                  <a:cxn ang="0">
                    <a:pos x="8" y="172"/>
                  </a:cxn>
                  <a:cxn ang="0">
                    <a:pos x="4" y="168"/>
                  </a:cxn>
                  <a:cxn ang="0">
                    <a:pos x="4" y="168"/>
                  </a:cxn>
                </a:cxnLst>
                <a:rect l="0" t="0" r="r" b="b"/>
                <a:pathLst>
                  <a:path w="222" h="172">
                    <a:moveTo>
                      <a:pt x="4" y="168"/>
                    </a:moveTo>
                    <a:lnTo>
                      <a:pt x="4" y="168"/>
                    </a:lnTo>
                    <a:lnTo>
                      <a:pt x="2" y="164"/>
                    </a:lnTo>
                    <a:lnTo>
                      <a:pt x="0" y="160"/>
                    </a:lnTo>
                    <a:lnTo>
                      <a:pt x="2" y="156"/>
                    </a:lnTo>
                    <a:lnTo>
                      <a:pt x="4" y="154"/>
                    </a:lnTo>
                    <a:lnTo>
                      <a:pt x="4" y="154"/>
                    </a:lnTo>
                    <a:lnTo>
                      <a:pt x="98" y="64"/>
                    </a:lnTo>
                    <a:lnTo>
                      <a:pt x="124" y="80"/>
                    </a:lnTo>
                    <a:lnTo>
                      <a:pt x="204" y="2"/>
                    </a:lnTo>
                    <a:lnTo>
                      <a:pt x="204" y="2"/>
                    </a:lnTo>
                    <a:lnTo>
                      <a:pt x="208" y="0"/>
                    </a:lnTo>
                    <a:lnTo>
                      <a:pt x="212" y="0"/>
                    </a:lnTo>
                    <a:lnTo>
                      <a:pt x="216" y="0"/>
                    </a:lnTo>
                    <a:lnTo>
                      <a:pt x="220" y="2"/>
                    </a:lnTo>
                    <a:lnTo>
                      <a:pt x="220" y="2"/>
                    </a:lnTo>
                    <a:lnTo>
                      <a:pt x="220" y="2"/>
                    </a:lnTo>
                    <a:lnTo>
                      <a:pt x="222" y="6"/>
                    </a:lnTo>
                    <a:lnTo>
                      <a:pt x="222" y="10"/>
                    </a:lnTo>
                    <a:lnTo>
                      <a:pt x="222" y="14"/>
                    </a:lnTo>
                    <a:lnTo>
                      <a:pt x="218" y="18"/>
                    </a:lnTo>
                    <a:lnTo>
                      <a:pt x="218" y="18"/>
                    </a:lnTo>
                    <a:lnTo>
                      <a:pt x="126" y="108"/>
                    </a:lnTo>
                    <a:lnTo>
                      <a:pt x="100" y="92"/>
                    </a:lnTo>
                    <a:lnTo>
                      <a:pt x="18" y="170"/>
                    </a:lnTo>
                    <a:lnTo>
                      <a:pt x="18" y="170"/>
                    </a:lnTo>
                    <a:lnTo>
                      <a:pt x="18" y="170"/>
                    </a:lnTo>
                    <a:lnTo>
                      <a:pt x="16" y="172"/>
                    </a:lnTo>
                    <a:lnTo>
                      <a:pt x="12" y="172"/>
                    </a:lnTo>
                    <a:lnTo>
                      <a:pt x="12" y="172"/>
                    </a:lnTo>
                    <a:lnTo>
                      <a:pt x="12" y="172"/>
                    </a:lnTo>
                    <a:lnTo>
                      <a:pt x="8" y="172"/>
                    </a:lnTo>
                    <a:lnTo>
                      <a:pt x="4" y="168"/>
                    </a:lnTo>
                    <a:lnTo>
                      <a:pt x="4" y="168"/>
                    </a:lnTo>
                    <a:close/>
                  </a:path>
                </a:pathLst>
              </a:custGeom>
              <a:solidFill>
                <a:srgbClr val="0070C0"/>
              </a:solidFill>
              <a:ln w="9525">
                <a:noFill/>
                <a:round/>
                <a:headEnd/>
                <a:tailEnd/>
              </a:ln>
            </p:spPr>
            <p:txBody>
              <a:bodyPr vert="horz" wrap="square" lIns="91437" tIns="45719" rIns="91437" bIns="45719" numCol="1" anchor="t" anchorCtr="0" compatLnSpc="1">
                <a:prstTxWarp prst="textNoShape">
                  <a:avLst/>
                </a:prstTxWarp>
              </a:bodyPr>
              <a:lstStyle/>
              <a:p>
                <a:pPr defTabSz="1219028"/>
                <a:endParaRPr lang="zh-CN" altLang="en-US" dirty="0">
                  <a:latin typeface="Arial"/>
                  <a:ea typeface="微软雅黑"/>
                </a:endParaRPr>
              </a:p>
            </p:txBody>
          </p:sp>
          <p:sp>
            <p:nvSpPr>
              <p:cNvPr id="59" name="Freeform 25"/>
              <p:cNvSpPr>
                <a:spLocks/>
              </p:cNvSpPr>
              <p:nvPr/>
            </p:nvSpPr>
            <p:spPr bwMode="auto">
              <a:xfrm>
                <a:off x="10856458" y="2960915"/>
                <a:ext cx="130175" cy="127000"/>
              </a:xfrm>
              <a:custGeom>
                <a:avLst/>
                <a:gdLst/>
                <a:ahLst/>
                <a:cxnLst>
                  <a:cxn ang="0">
                    <a:pos x="46" y="78"/>
                  </a:cxn>
                  <a:cxn ang="0">
                    <a:pos x="46" y="78"/>
                  </a:cxn>
                  <a:cxn ang="0">
                    <a:pos x="44" y="76"/>
                  </a:cxn>
                  <a:cxn ang="0">
                    <a:pos x="42" y="74"/>
                  </a:cxn>
                  <a:cxn ang="0">
                    <a:pos x="40" y="70"/>
                  </a:cxn>
                  <a:cxn ang="0">
                    <a:pos x="42" y="66"/>
                  </a:cxn>
                  <a:cxn ang="0">
                    <a:pos x="42" y="66"/>
                  </a:cxn>
                  <a:cxn ang="0">
                    <a:pos x="58" y="24"/>
                  </a:cxn>
                  <a:cxn ang="0">
                    <a:pos x="12" y="40"/>
                  </a:cxn>
                  <a:cxn ang="0">
                    <a:pos x="12" y="40"/>
                  </a:cxn>
                  <a:cxn ang="0">
                    <a:pos x="8" y="40"/>
                  </a:cxn>
                  <a:cxn ang="0">
                    <a:pos x="4" y="40"/>
                  </a:cxn>
                  <a:cxn ang="0">
                    <a:pos x="2" y="38"/>
                  </a:cxn>
                  <a:cxn ang="0">
                    <a:pos x="0" y="34"/>
                  </a:cxn>
                  <a:cxn ang="0">
                    <a:pos x="0" y="34"/>
                  </a:cxn>
                  <a:cxn ang="0">
                    <a:pos x="0" y="34"/>
                  </a:cxn>
                  <a:cxn ang="0">
                    <a:pos x="0" y="30"/>
                  </a:cxn>
                  <a:cxn ang="0">
                    <a:pos x="0" y="28"/>
                  </a:cxn>
                  <a:cxn ang="0">
                    <a:pos x="2" y="24"/>
                  </a:cxn>
                  <a:cxn ang="0">
                    <a:pos x="6" y="22"/>
                  </a:cxn>
                  <a:cxn ang="0">
                    <a:pos x="6" y="22"/>
                  </a:cxn>
                  <a:cxn ang="0">
                    <a:pos x="70" y="2"/>
                  </a:cxn>
                  <a:cxn ang="0">
                    <a:pos x="70" y="2"/>
                  </a:cxn>
                  <a:cxn ang="0">
                    <a:pos x="74" y="0"/>
                  </a:cxn>
                  <a:cxn ang="0">
                    <a:pos x="80" y="4"/>
                  </a:cxn>
                  <a:cxn ang="0">
                    <a:pos x="80" y="4"/>
                  </a:cxn>
                  <a:cxn ang="0">
                    <a:pos x="80" y="4"/>
                  </a:cxn>
                  <a:cxn ang="0">
                    <a:pos x="82" y="8"/>
                  </a:cxn>
                  <a:cxn ang="0">
                    <a:pos x="82" y="14"/>
                  </a:cxn>
                  <a:cxn ang="0">
                    <a:pos x="82" y="14"/>
                  </a:cxn>
                  <a:cxn ang="0">
                    <a:pos x="58" y="74"/>
                  </a:cxn>
                  <a:cxn ang="0">
                    <a:pos x="58" y="74"/>
                  </a:cxn>
                  <a:cxn ang="0">
                    <a:pos x="54" y="78"/>
                  </a:cxn>
                  <a:cxn ang="0">
                    <a:pos x="50" y="80"/>
                  </a:cxn>
                  <a:cxn ang="0">
                    <a:pos x="50" y="80"/>
                  </a:cxn>
                  <a:cxn ang="0">
                    <a:pos x="50" y="80"/>
                  </a:cxn>
                  <a:cxn ang="0">
                    <a:pos x="46" y="78"/>
                  </a:cxn>
                  <a:cxn ang="0">
                    <a:pos x="46" y="78"/>
                  </a:cxn>
                </a:cxnLst>
                <a:rect l="0" t="0" r="r" b="b"/>
                <a:pathLst>
                  <a:path w="82" h="80">
                    <a:moveTo>
                      <a:pt x="46" y="78"/>
                    </a:moveTo>
                    <a:lnTo>
                      <a:pt x="46" y="78"/>
                    </a:lnTo>
                    <a:lnTo>
                      <a:pt x="44" y="76"/>
                    </a:lnTo>
                    <a:lnTo>
                      <a:pt x="42" y="74"/>
                    </a:lnTo>
                    <a:lnTo>
                      <a:pt x="40" y="70"/>
                    </a:lnTo>
                    <a:lnTo>
                      <a:pt x="42" y="66"/>
                    </a:lnTo>
                    <a:lnTo>
                      <a:pt x="42" y="66"/>
                    </a:lnTo>
                    <a:lnTo>
                      <a:pt x="58" y="24"/>
                    </a:lnTo>
                    <a:lnTo>
                      <a:pt x="12" y="40"/>
                    </a:lnTo>
                    <a:lnTo>
                      <a:pt x="12" y="40"/>
                    </a:lnTo>
                    <a:lnTo>
                      <a:pt x="8" y="40"/>
                    </a:lnTo>
                    <a:lnTo>
                      <a:pt x="4" y="40"/>
                    </a:lnTo>
                    <a:lnTo>
                      <a:pt x="2" y="38"/>
                    </a:lnTo>
                    <a:lnTo>
                      <a:pt x="0" y="34"/>
                    </a:lnTo>
                    <a:lnTo>
                      <a:pt x="0" y="34"/>
                    </a:lnTo>
                    <a:lnTo>
                      <a:pt x="0" y="34"/>
                    </a:lnTo>
                    <a:lnTo>
                      <a:pt x="0" y="30"/>
                    </a:lnTo>
                    <a:lnTo>
                      <a:pt x="0" y="28"/>
                    </a:lnTo>
                    <a:lnTo>
                      <a:pt x="2" y="24"/>
                    </a:lnTo>
                    <a:lnTo>
                      <a:pt x="6" y="22"/>
                    </a:lnTo>
                    <a:lnTo>
                      <a:pt x="6" y="22"/>
                    </a:lnTo>
                    <a:lnTo>
                      <a:pt x="70" y="2"/>
                    </a:lnTo>
                    <a:lnTo>
                      <a:pt x="70" y="2"/>
                    </a:lnTo>
                    <a:lnTo>
                      <a:pt x="74" y="0"/>
                    </a:lnTo>
                    <a:lnTo>
                      <a:pt x="80" y="4"/>
                    </a:lnTo>
                    <a:lnTo>
                      <a:pt x="80" y="4"/>
                    </a:lnTo>
                    <a:lnTo>
                      <a:pt x="80" y="4"/>
                    </a:lnTo>
                    <a:lnTo>
                      <a:pt x="82" y="8"/>
                    </a:lnTo>
                    <a:lnTo>
                      <a:pt x="82" y="14"/>
                    </a:lnTo>
                    <a:lnTo>
                      <a:pt x="82" y="14"/>
                    </a:lnTo>
                    <a:lnTo>
                      <a:pt x="58" y="74"/>
                    </a:lnTo>
                    <a:lnTo>
                      <a:pt x="58" y="74"/>
                    </a:lnTo>
                    <a:lnTo>
                      <a:pt x="54" y="78"/>
                    </a:lnTo>
                    <a:lnTo>
                      <a:pt x="50" y="80"/>
                    </a:lnTo>
                    <a:lnTo>
                      <a:pt x="50" y="80"/>
                    </a:lnTo>
                    <a:lnTo>
                      <a:pt x="50" y="80"/>
                    </a:lnTo>
                    <a:lnTo>
                      <a:pt x="46" y="78"/>
                    </a:lnTo>
                    <a:lnTo>
                      <a:pt x="46" y="78"/>
                    </a:lnTo>
                    <a:close/>
                  </a:path>
                </a:pathLst>
              </a:custGeom>
              <a:solidFill>
                <a:srgbClr val="0070C0"/>
              </a:solidFill>
              <a:ln w="9525">
                <a:noFill/>
                <a:round/>
                <a:headEnd/>
                <a:tailEnd/>
              </a:ln>
            </p:spPr>
            <p:txBody>
              <a:bodyPr vert="horz" wrap="square" lIns="91437" tIns="45719" rIns="91437" bIns="45719" numCol="1" anchor="t" anchorCtr="0" compatLnSpc="1">
                <a:prstTxWarp prst="textNoShape">
                  <a:avLst/>
                </a:prstTxWarp>
              </a:bodyPr>
              <a:lstStyle/>
              <a:p>
                <a:pPr defTabSz="1219028"/>
                <a:endParaRPr lang="zh-CN" altLang="en-US" dirty="0">
                  <a:latin typeface="Arial"/>
                  <a:ea typeface="微软雅黑"/>
                </a:endParaRPr>
              </a:p>
            </p:txBody>
          </p:sp>
          <p:sp>
            <p:nvSpPr>
              <p:cNvPr id="60" name="Freeform 26"/>
              <p:cNvSpPr>
                <a:spLocks/>
              </p:cNvSpPr>
              <p:nvPr/>
            </p:nvSpPr>
            <p:spPr bwMode="auto">
              <a:xfrm>
                <a:off x="10691358" y="3389540"/>
                <a:ext cx="339725" cy="31750"/>
              </a:xfrm>
              <a:custGeom>
                <a:avLst/>
                <a:gdLst/>
                <a:ahLst/>
                <a:cxnLst>
                  <a:cxn ang="0">
                    <a:pos x="214" y="18"/>
                  </a:cxn>
                  <a:cxn ang="0">
                    <a:pos x="214" y="18"/>
                  </a:cxn>
                  <a:cxn ang="0">
                    <a:pos x="214" y="20"/>
                  </a:cxn>
                  <a:cxn ang="0">
                    <a:pos x="212" y="20"/>
                  </a:cxn>
                  <a:cxn ang="0">
                    <a:pos x="2" y="20"/>
                  </a:cxn>
                  <a:cxn ang="0">
                    <a:pos x="2" y="20"/>
                  </a:cxn>
                  <a:cxn ang="0">
                    <a:pos x="2" y="20"/>
                  </a:cxn>
                  <a:cxn ang="0">
                    <a:pos x="0" y="18"/>
                  </a:cxn>
                  <a:cxn ang="0">
                    <a:pos x="0" y="4"/>
                  </a:cxn>
                  <a:cxn ang="0">
                    <a:pos x="0" y="4"/>
                  </a:cxn>
                  <a:cxn ang="0">
                    <a:pos x="2" y="2"/>
                  </a:cxn>
                  <a:cxn ang="0">
                    <a:pos x="2" y="0"/>
                  </a:cxn>
                  <a:cxn ang="0">
                    <a:pos x="212" y="0"/>
                  </a:cxn>
                  <a:cxn ang="0">
                    <a:pos x="212" y="0"/>
                  </a:cxn>
                  <a:cxn ang="0">
                    <a:pos x="214" y="2"/>
                  </a:cxn>
                  <a:cxn ang="0">
                    <a:pos x="214" y="4"/>
                  </a:cxn>
                  <a:cxn ang="0">
                    <a:pos x="214" y="18"/>
                  </a:cxn>
                </a:cxnLst>
                <a:rect l="0" t="0" r="r" b="b"/>
                <a:pathLst>
                  <a:path w="214" h="20">
                    <a:moveTo>
                      <a:pt x="214" y="18"/>
                    </a:moveTo>
                    <a:lnTo>
                      <a:pt x="214" y="18"/>
                    </a:lnTo>
                    <a:lnTo>
                      <a:pt x="214" y="20"/>
                    </a:lnTo>
                    <a:lnTo>
                      <a:pt x="212" y="20"/>
                    </a:lnTo>
                    <a:lnTo>
                      <a:pt x="2" y="20"/>
                    </a:lnTo>
                    <a:lnTo>
                      <a:pt x="2" y="20"/>
                    </a:lnTo>
                    <a:lnTo>
                      <a:pt x="2" y="20"/>
                    </a:lnTo>
                    <a:lnTo>
                      <a:pt x="0" y="18"/>
                    </a:lnTo>
                    <a:lnTo>
                      <a:pt x="0" y="4"/>
                    </a:lnTo>
                    <a:lnTo>
                      <a:pt x="0" y="4"/>
                    </a:lnTo>
                    <a:lnTo>
                      <a:pt x="2" y="2"/>
                    </a:lnTo>
                    <a:lnTo>
                      <a:pt x="2" y="0"/>
                    </a:lnTo>
                    <a:lnTo>
                      <a:pt x="212" y="0"/>
                    </a:lnTo>
                    <a:lnTo>
                      <a:pt x="212" y="0"/>
                    </a:lnTo>
                    <a:lnTo>
                      <a:pt x="214" y="2"/>
                    </a:lnTo>
                    <a:lnTo>
                      <a:pt x="214" y="4"/>
                    </a:lnTo>
                    <a:lnTo>
                      <a:pt x="214" y="18"/>
                    </a:lnTo>
                    <a:close/>
                  </a:path>
                </a:pathLst>
              </a:custGeom>
              <a:solidFill>
                <a:srgbClr val="0070C0"/>
              </a:solidFill>
              <a:ln w="9525">
                <a:noFill/>
                <a:round/>
                <a:headEnd/>
                <a:tailEnd/>
              </a:ln>
            </p:spPr>
            <p:txBody>
              <a:bodyPr vert="horz" wrap="square" lIns="91437" tIns="45719" rIns="91437" bIns="45719" numCol="1" anchor="t" anchorCtr="0" compatLnSpc="1">
                <a:prstTxWarp prst="textNoShape">
                  <a:avLst/>
                </a:prstTxWarp>
              </a:bodyPr>
              <a:lstStyle/>
              <a:p>
                <a:pPr defTabSz="1219028"/>
                <a:endParaRPr lang="zh-CN" altLang="en-US" dirty="0">
                  <a:latin typeface="Arial"/>
                  <a:ea typeface="微软雅黑"/>
                </a:endParaRPr>
              </a:p>
            </p:txBody>
          </p:sp>
        </p:grpSp>
        <p:sp>
          <p:nvSpPr>
            <p:cNvPr id="53" name="矩形 52"/>
            <p:cNvSpPr/>
            <p:nvPr/>
          </p:nvSpPr>
          <p:spPr>
            <a:xfrm>
              <a:off x="7755454" y="3424326"/>
              <a:ext cx="3674402" cy="1438895"/>
            </a:xfrm>
            <a:prstGeom prst="rect">
              <a:avLst/>
            </a:prstGeom>
            <a:ln w="3175" cap="rnd">
              <a:noFill/>
            </a:ln>
          </p:spPr>
          <p:txBody>
            <a:bodyPr wrap="square">
              <a:spAutoFit/>
            </a:bodyPr>
            <a:lstStyle/>
            <a:p>
              <a:pPr marL="0" lvl="1" indent="-285692" algn="just">
                <a:lnSpc>
                  <a:spcPct val="125000"/>
                </a:lnSpc>
                <a:defRPr/>
              </a:pPr>
              <a:r>
                <a:rPr lang="en-US" altLang="zh-CN" sz="1400" kern="0" dirty="0"/>
                <a:t>Self-learning modeling directly from historical traffic; Achieve automatic inference </a:t>
              </a:r>
              <a:r>
                <a:rPr lang="en-US" altLang="zh-CN" sz="1400" kern="0" dirty="0">
                  <a:solidFill>
                    <a:srgbClr val="C00000"/>
                  </a:solidFill>
                </a:rPr>
                <a:t>of </a:t>
              </a:r>
              <a:r>
                <a:rPr lang="en-US" altLang="zh-CN" sz="1400" b="1" kern="0" dirty="0">
                  <a:solidFill>
                    <a:srgbClr val="C00000"/>
                  </a:solidFill>
                  <a:latin typeface="Arial"/>
                  <a:ea typeface="微软雅黑"/>
                </a:rPr>
                <a:t>full probability distribution</a:t>
              </a:r>
              <a:r>
                <a:rPr lang="en-US" altLang="zh-CN" sz="1400" kern="0" dirty="0"/>
                <a:t>, e.g., the parallel inference for 99/90-percentile and mean values.</a:t>
              </a:r>
              <a:endParaRPr lang="en-US" altLang="zh-CN" sz="1400" b="1" kern="0" dirty="0">
                <a:latin typeface="Arial"/>
                <a:ea typeface="微软雅黑"/>
              </a:endParaRPr>
            </a:p>
          </p:txBody>
        </p:sp>
      </p:grpSp>
      <p:grpSp>
        <p:nvGrpSpPr>
          <p:cNvPr id="61" name="组合 563"/>
          <p:cNvGrpSpPr/>
          <p:nvPr/>
        </p:nvGrpSpPr>
        <p:grpSpPr>
          <a:xfrm>
            <a:off x="7609754" y="2577715"/>
            <a:ext cx="4320479" cy="1384995"/>
            <a:chOff x="7259780" y="5179047"/>
            <a:chExt cx="4320605" cy="1385030"/>
          </a:xfrm>
        </p:grpSpPr>
        <p:sp>
          <p:nvSpPr>
            <p:cNvPr id="62" name="矩形 61"/>
            <p:cNvSpPr/>
            <p:nvPr/>
          </p:nvSpPr>
          <p:spPr>
            <a:xfrm>
              <a:off x="7773123" y="5179047"/>
              <a:ext cx="3807262" cy="1385030"/>
            </a:xfrm>
            <a:prstGeom prst="rect">
              <a:avLst/>
            </a:prstGeom>
          </p:spPr>
          <p:txBody>
            <a:bodyPr wrap="square">
              <a:spAutoFit/>
            </a:bodyPr>
            <a:lstStyle/>
            <a:p>
              <a:pPr algn="just">
                <a:defRPr/>
              </a:pPr>
              <a:r>
                <a:rPr lang="en-US" altLang="zh-CN" sz="1400" kern="0" dirty="0"/>
                <a:t>Support customizable and rich </a:t>
              </a:r>
              <a:r>
                <a:rPr lang="en-US" altLang="zh-CN" sz="1400" kern="0" dirty="0" err="1"/>
                <a:t>QoS</a:t>
              </a:r>
              <a:r>
                <a:rPr lang="en-US" altLang="zh-CN" sz="1400" kern="0" dirty="0"/>
                <a:t> models (e.g., delay, jitter and loss); Enable real-time </a:t>
              </a:r>
              <a:r>
                <a:rPr lang="en-US" altLang="zh-CN" sz="1400" b="1" kern="0" dirty="0">
                  <a:solidFill>
                    <a:srgbClr val="C00000"/>
                  </a:solidFill>
                  <a:latin typeface="Arial"/>
                  <a:ea typeface="微软雅黑"/>
                </a:rPr>
                <a:t>SLA guarantee</a:t>
              </a:r>
              <a:r>
                <a:rPr lang="en-US" altLang="zh-CN" sz="1400" b="1" kern="0" dirty="0">
                  <a:latin typeface="Arial"/>
                  <a:ea typeface="微软雅黑"/>
                </a:rPr>
                <a:t> </a:t>
              </a:r>
              <a:r>
                <a:rPr lang="en-US" altLang="zh-CN" sz="1400" kern="0" dirty="0"/>
                <a:t>throughout the network, including the precision network expansion, real-time </a:t>
              </a:r>
              <a:r>
                <a:rPr lang="en-US" altLang="zh-CN" sz="1400" kern="0" dirty="0" err="1"/>
                <a:t>QoS</a:t>
              </a:r>
              <a:r>
                <a:rPr lang="en-US" altLang="zh-CN" sz="1400" kern="0" dirty="0"/>
                <a:t> monitoring and anomaly detection, reliable AI control.</a:t>
              </a:r>
              <a:endParaRPr lang="en-US" altLang="zh-CN" sz="1400" kern="0" dirty="0">
                <a:latin typeface="Arial"/>
                <a:ea typeface="微软雅黑"/>
              </a:endParaRPr>
            </a:p>
          </p:txBody>
        </p:sp>
        <p:sp>
          <p:nvSpPr>
            <p:cNvPr id="63" name="Freeform 14"/>
            <p:cNvSpPr>
              <a:spLocks noEditPoints="1"/>
            </p:cNvSpPr>
            <p:nvPr/>
          </p:nvSpPr>
          <p:spPr bwMode="auto">
            <a:xfrm>
              <a:off x="7259780" y="5253525"/>
              <a:ext cx="504056" cy="439200"/>
            </a:xfrm>
            <a:custGeom>
              <a:avLst/>
              <a:gdLst/>
              <a:ahLst/>
              <a:cxnLst>
                <a:cxn ang="0">
                  <a:pos x="398" y="176"/>
                </a:cxn>
                <a:cxn ang="0">
                  <a:pos x="174" y="400"/>
                </a:cxn>
                <a:cxn ang="0">
                  <a:pos x="154" y="176"/>
                </a:cxn>
                <a:cxn ang="0">
                  <a:pos x="422" y="200"/>
                </a:cxn>
                <a:cxn ang="0">
                  <a:pos x="442" y="424"/>
                </a:cxn>
                <a:cxn ang="0">
                  <a:pos x="210" y="442"/>
                </a:cxn>
                <a:cxn ang="0">
                  <a:pos x="386" y="418"/>
                </a:cxn>
                <a:cxn ang="0">
                  <a:pos x="416" y="380"/>
                </a:cxn>
                <a:cxn ang="0">
                  <a:pos x="352" y="18"/>
                </a:cxn>
                <a:cxn ang="0">
                  <a:pos x="446" y="110"/>
                </a:cxn>
                <a:cxn ang="0">
                  <a:pos x="524" y="134"/>
                </a:cxn>
                <a:cxn ang="0">
                  <a:pos x="580" y="208"/>
                </a:cxn>
                <a:cxn ang="0">
                  <a:pos x="572" y="310"/>
                </a:cxn>
                <a:cxn ang="0">
                  <a:pos x="502" y="264"/>
                </a:cxn>
                <a:cxn ang="0">
                  <a:pos x="472" y="226"/>
                </a:cxn>
                <a:cxn ang="0">
                  <a:pos x="454" y="198"/>
                </a:cxn>
                <a:cxn ang="0">
                  <a:pos x="416" y="176"/>
                </a:cxn>
                <a:cxn ang="0">
                  <a:pos x="392" y="140"/>
                </a:cxn>
                <a:cxn ang="0">
                  <a:pos x="152" y="144"/>
                </a:cxn>
                <a:cxn ang="0">
                  <a:pos x="136" y="380"/>
                </a:cxn>
                <a:cxn ang="0">
                  <a:pos x="50" y="370"/>
                </a:cxn>
                <a:cxn ang="0">
                  <a:pos x="0" y="274"/>
                </a:cxn>
                <a:cxn ang="0">
                  <a:pos x="76" y="164"/>
                </a:cxn>
                <a:cxn ang="0">
                  <a:pos x="124" y="82"/>
                </a:cxn>
                <a:cxn ang="0">
                  <a:pos x="210" y="12"/>
                </a:cxn>
                <a:cxn ang="0">
                  <a:pos x="464" y="244"/>
                </a:cxn>
                <a:cxn ang="0">
                  <a:pos x="484" y="468"/>
                </a:cxn>
                <a:cxn ang="0">
                  <a:pos x="252" y="486"/>
                </a:cxn>
                <a:cxn ang="0">
                  <a:pos x="428" y="462"/>
                </a:cxn>
                <a:cxn ang="0">
                  <a:pos x="460" y="424"/>
                </a:cxn>
                <a:cxn ang="0">
                  <a:pos x="182" y="306"/>
                </a:cxn>
                <a:cxn ang="0">
                  <a:pos x="200" y="244"/>
                </a:cxn>
                <a:cxn ang="0">
                  <a:pos x="250" y="256"/>
                </a:cxn>
                <a:cxn ang="0">
                  <a:pos x="272" y="248"/>
                </a:cxn>
                <a:cxn ang="0">
                  <a:pos x="278" y="300"/>
                </a:cxn>
                <a:cxn ang="0">
                  <a:pos x="250" y="300"/>
                </a:cxn>
                <a:cxn ang="0">
                  <a:pos x="250" y="284"/>
                </a:cxn>
                <a:cxn ang="0">
                  <a:pos x="268" y="292"/>
                </a:cxn>
                <a:cxn ang="0">
                  <a:pos x="268" y="264"/>
                </a:cxn>
                <a:cxn ang="0">
                  <a:pos x="250" y="268"/>
                </a:cxn>
                <a:cxn ang="0">
                  <a:pos x="304" y="252"/>
                </a:cxn>
                <a:cxn ang="0">
                  <a:pos x="330" y="254"/>
                </a:cxn>
                <a:cxn ang="0">
                  <a:pos x="330" y="300"/>
                </a:cxn>
                <a:cxn ang="0">
                  <a:pos x="302" y="328"/>
                </a:cxn>
                <a:cxn ang="0">
                  <a:pos x="306" y="290"/>
                </a:cxn>
                <a:cxn ang="0">
                  <a:pos x="320" y="292"/>
                </a:cxn>
                <a:cxn ang="0">
                  <a:pos x="318" y="260"/>
                </a:cxn>
                <a:cxn ang="0">
                  <a:pos x="302" y="276"/>
                </a:cxn>
                <a:cxn ang="0">
                  <a:pos x="358" y="296"/>
                </a:cxn>
                <a:cxn ang="0">
                  <a:pos x="370" y="290"/>
                </a:cxn>
                <a:cxn ang="0">
                  <a:pos x="346" y="278"/>
                </a:cxn>
                <a:cxn ang="0">
                  <a:pos x="352" y="248"/>
                </a:cxn>
                <a:cxn ang="0">
                  <a:pos x="382" y="262"/>
                </a:cxn>
                <a:cxn ang="0">
                  <a:pos x="354" y="260"/>
                </a:cxn>
                <a:cxn ang="0">
                  <a:pos x="374" y="274"/>
                </a:cxn>
                <a:cxn ang="0">
                  <a:pos x="378" y="302"/>
                </a:cxn>
                <a:cxn ang="0">
                  <a:pos x="346" y="304"/>
                </a:cxn>
              </a:cxnLst>
              <a:rect l="0" t="0" r="r" b="b"/>
              <a:pathLst>
                <a:path w="586" h="488">
                  <a:moveTo>
                    <a:pt x="174" y="154"/>
                  </a:moveTo>
                  <a:lnTo>
                    <a:pt x="378" y="154"/>
                  </a:lnTo>
                  <a:lnTo>
                    <a:pt x="378" y="154"/>
                  </a:lnTo>
                  <a:lnTo>
                    <a:pt x="386" y="156"/>
                  </a:lnTo>
                  <a:lnTo>
                    <a:pt x="392" y="160"/>
                  </a:lnTo>
                  <a:lnTo>
                    <a:pt x="396" y="168"/>
                  </a:lnTo>
                  <a:lnTo>
                    <a:pt x="398" y="176"/>
                  </a:lnTo>
                  <a:lnTo>
                    <a:pt x="398" y="380"/>
                  </a:lnTo>
                  <a:lnTo>
                    <a:pt x="398" y="380"/>
                  </a:lnTo>
                  <a:lnTo>
                    <a:pt x="396" y="388"/>
                  </a:lnTo>
                  <a:lnTo>
                    <a:pt x="392" y="394"/>
                  </a:lnTo>
                  <a:lnTo>
                    <a:pt x="386" y="398"/>
                  </a:lnTo>
                  <a:lnTo>
                    <a:pt x="378" y="400"/>
                  </a:lnTo>
                  <a:lnTo>
                    <a:pt x="174" y="400"/>
                  </a:lnTo>
                  <a:lnTo>
                    <a:pt x="174" y="400"/>
                  </a:lnTo>
                  <a:lnTo>
                    <a:pt x="166" y="398"/>
                  </a:lnTo>
                  <a:lnTo>
                    <a:pt x="160" y="394"/>
                  </a:lnTo>
                  <a:lnTo>
                    <a:pt x="156" y="388"/>
                  </a:lnTo>
                  <a:lnTo>
                    <a:pt x="154" y="380"/>
                  </a:lnTo>
                  <a:lnTo>
                    <a:pt x="154" y="176"/>
                  </a:lnTo>
                  <a:lnTo>
                    <a:pt x="154" y="176"/>
                  </a:lnTo>
                  <a:lnTo>
                    <a:pt x="156" y="168"/>
                  </a:lnTo>
                  <a:lnTo>
                    <a:pt x="160" y="160"/>
                  </a:lnTo>
                  <a:lnTo>
                    <a:pt x="166" y="156"/>
                  </a:lnTo>
                  <a:lnTo>
                    <a:pt x="174" y="154"/>
                  </a:lnTo>
                  <a:lnTo>
                    <a:pt x="174" y="154"/>
                  </a:lnTo>
                  <a:close/>
                  <a:moveTo>
                    <a:pt x="416" y="200"/>
                  </a:moveTo>
                  <a:lnTo>
                    <a:pt x="422" y="200"/>
                  </a:lnTo>
                  <a:lnTo>
                    <a:pt x="422" y="200"/>
                  </a:lnTo>
                  <a:lnTo>
                    <a:pt x="430" y="200"/>
                  </a:lnTo>
                  <a:lnTo>
                    <a:pt x="436" y="206"/>
                  </a:lnTo>
                  <a:lnTo>
                    <a:pt x="440" y="212"/>
                  </a:lnTo>
                  <a:lnTo>
                    <a:pt x="442" y="220"/>
                  </a:lnTo>
                  <a:lnTo>
                    <a:pt x="442" y="424"/>
                  </a:lnTo>
                  <a:lnTo>
                    <a:pt x="442" y="424"/>
                  </a:lnTo>
                  <a:lnTo>
                    <a:pt x="440" y="432"/>
                  </a:lnTo>
                  <a:lnTo>
                    <a:pt x="436" y="438"/>
                  </a:lnTo>
                  <a:lnTo>
                    <a:pt x="430" y="442"/>
                  </a:lnTo>
                  <a:lnTo>
                    <a:pt x="422" y="444"/>
                  </a:lnTo>
                  <a:lnTo>
                    <a:pt x="218" y="444"/>
                  </a:lnTo>
                  <a:lnTo>
                    <a:pt x="218" y="444"/>
                  </a:lnTo>
                  <a:lnTo>
                    <a:pt x="210" y="442"/>
                  </a:lnTo>
                  <a:lnTo>
                    <a:pt x="202" y="438"/>
                  </a:lnTo>
                  <a:lnTo>
                    <a:pt x="198" y="432"/>
                  </a:lnTo>
                  <a:lnTo>
                    <a:pt x="196" y="424"/>
                  </a:lnTo>
                  <a:lnTo>
                    <a:pt x="196" y="418"/>
                  </a:lnTo>
                  <a:lnTo>
                    <a:pt x="378" y="418"/>
                  </a:lnTo>
                  <a:lnTo>
                    <a:pt x="378" y="418"/>
                  </a:lnTo>
                  <a:lnTo>
                    <a:pt x="386" y="418"/>
                  </a:lnTo>
                  <a:lnTo>
                    <a:pt x="392" y="414"/>
                  </a:lnTo>
                  <a:lnTo>
                    <a:pt x="400" y="412"/>
                  </a:lnTo>
                  <a:lnTo>
                    <a:pt x="406" y="406"/>
                  </a:lnTo>
                  <a:lnTo>
                    <a:pt x="410" y="400"/>
                  </a:lnTo>
                  <a:lnTo>
                    <a:pt x="414" y="394"/>
                  </a:lnTo>
                  <a:lnTo>
                    <a:pt x="416" y="388"/>
                  </a:lnTo>
                  <a:lnTo>
                    <a:pt x="416" y="380"/>
                  </a:lnTo>
                  <a:lnTo>
                    <a:pt x="416" y="200"/>
                  </a:lnTo>
                  <a:lnTo>
                    <a:pt x="416" y="200"/>
                  </a:lnTo>
                  <a:close/>
                  <a:moveTo>
                    <a:pt x="274" y="0"/>
                  </a:moveTo>
                  <a:lnTo>
                    <a:pt x="274" y="0"/>
                  </a:lnTo>
                  <a:lnTo>
                    <a:pt x="302" y="2"/>
                  </a:lnTo>
                  <a:lnTo>
                    <a:pt x="328" y="8"/>
                  </a:lnTo>
                  <a:lnTo>
                    <a:pt x="352" y="18"/>
                  </a:lnTo>
                  <a:lnTo>
                    <a:pt x="376" y="30"/>
                  </a:lnTo>
                  <a:lnTo>
                    <a:pt x="396" y="46"/>
                  </a:lnTo>
                  <a:lnTo>
                    <a:pt x="414" y="66"/>
                  </a:lnTo>
                  <a:lnTo>
                    <a:pt x="428" y="88"/>
                  </a:lnTo>
                  <a:lnTo>
                    <a:pt x="440" y="110"/>
                  </a:lnTo>
                  <a:lnTo>
                    <a:pt x="440" y="110"/>
                  </a:lnTo>
                  <a:lnTo>
                    <a:pt x="446" y="110"/>
                  </a:lnTo>
                  <a:lnTo>
                    <a:pt x="446" y="110"/>
                  </a:lnTo>
                  <a:lnTo>
                    <a:pt x="462" y="112"/>
                  </a:lnTo>
                  <a:lnTo>
                    <a:pt x="474" y="114"/>
                  </a:lnTo>
                  <a:lnTo>
                    <a:pt x="488" y="116"/>
                  </a:lnTo>
                  <a:lnTo>
                    <a:pt x="502" y="122"/>
                  </a:lnTo>
                  <a:lnTo>
                    <a:pt x="514" y="128"/>
                  </a:lnTo>
                  <a:lnTo>
                    <a:pt x="524" y="134"/>
                  </a:lnTo>
                  <a:lnTo>
                    <a:pt x="536" y="142"/>
                  </a:lnTo>
                  <a:lnTo>
                    <a:pt x="546" y="152"/>
                  </a:lnTo>
                  <a:lnTo>
                    <a:pt x="554" y="162"/>
                  </a:lnTo>
                  <a:lnTo>
                    <a:pt x="562" y="172"/>
                  </a:lnTo>
                  <a:lnTo>
                    <a:pt x="570" y="184"/>
                  </a:lnTo>
                  <a:lnTo>
                    <a:pt x="576" y="196"/>
                  </a:lnTo>
                  <a:lnTo>
                    <a:pt x="580" y="208"/>
                  </a:lnTo>
                  <a:lnTo>
                    <a:pt x="584" y="222"/>
                  </a:lnTo>
                  <a:lnTo>
                    <a:pt x="586" y="236"/>
                  </a:lnTo>
                  <a:lnTo>
                    <a:pt x="586" y="250"/>
                  </a:lnTo>
                  <a:lnTo>
                    <a:pt x="586" y="250"/>
                  </a:lnTo>
                  <a:lnTo>
                    <a:pt x="584" y="272"/>
                  </a:lnTo>
                  <a:lnTo>
                    <a:pt x="580" y="292"/>
                  </a:lnTo>
                  <a:lnTo>
                    <a:pt x="572" y="310"/>
                  </a:lnTo>
                  <a:lnTo>
                    <a:pt x="562" y="328"/>
                  </a:lnTo>
                  <a:lnTo>
                    <a:pt x="550" y="342"/>
                  </a:lnTo>
                  <a:lnTo>
                    <a:pt x="536" y="356"/>
                  </a:lnTo>
                  <a:lnTo>
                    <a:pt x="520" y="368"/>
                  </a:lnTo>
                  <a:lnTo>
                    <a:pt x="502" y="378"/>
                  </a:lnTo>
                  <a:lnTo>
                    <a:pt x="502" y="264"/>
                  </a:lnTo>
                  <a:lnTo>
                    <a:pt x="502" y="264"/>
                  </a:lnTo>
                  <a:lnTo>
                    <a:pt x="502" y="256"/>
                  </a:lnTo>
                  <a:lnTo>
                    <a:pt x="500" y="250"/>
                  </a:lnTo>
                  <a:lnTo>
                    <a:pt x="496" y="242"/>
                  </a:lnTo>
                  <a:lnTo>
                    <a:pt x="492" y="236"/>
                  </a:lnTo>
                  <a:lnTo>
                    <a:pt x="486" y="232"/>
                  </a:lnTo>
                  <a:lnTo>
                    <a:pt x="480" y="228"/>
                  </a:lnTo>
                  <a:lnTo>
                    <a:pt x="472" y="226"/>
                  </a:lnTo>
                  <a:lnTo>
                    <a:pt x="464" y="226"/>
                  </a:lnTo>
                  <a:lnTo>
                    <a:pt x="460" y="226"/>
                  </a:lnTo>
                  <a:lnTo>
                    <a:pt x="460" y="220"/>
                  </a:lnTo>
                  <a:lnTo>
                    <a:pt x="460" y="220"/>
                  </a:lnTo>
                  <a:lnTo>
                    <a:pt x="458" y="212"/>
                  </a:lnTo>
                  <a:lnTo>
                    <a:pt x="456" y="204"/>
                  </a:lnTo>
                  <a:lnTo>
                    <a:pt x="454" y="198"/>
                  </a:lnTo>
                  <a:lnTo>
                    <a:pt x="448" y="192"/>
                  </a:lnTo>
                  <a:lnTo>
                    <a:pt x="442" y="188"/>
                  </a:lnTo>
                  <a:lnTo>
                    <a:pt x="436" y="184"/>
                  </a:lnTo>
                  <a:lnTo>
                    <a:pt x="428" y="182"/>
                  </a:lnTo>
                  <a:lnTo>
                    <a:pt x="422" y="182"/>
                  </a:lnTo>
                  <a:lnTo>
                    <a:pt x="416" y="182"/>
                  </a:lnTo>
                  <a:lnTo>
                    <a:pt x="416" y="176"/>
                  </a:lnTo>
                  <a:lnTo>
                    <a:pt x="416" y="176"/>
                  </a:lnTo>
                  <a:lnTo>
                    <a:pt x="416" y="168"/>
                  </a:lnTo>
                  <a:lnTo>
                    <a:pt x="414" y="160"/>
                  </a:lnTo>
                  <a:lnTo>
                    <a:pt x="410" y="154"/>
                  </a:lnTo>
                  <a:lnTo>
                    <a:pt x="406" y="148"/>
                  </a:lnTo>
                  <a:lnTo>
                    <a:pt x="400" y="144"/>
                  </a:lnTo>
                  <a:lnTo>
                    <a:pt x="392" y="140"/>
                  </a:lnTo>
                  <a:lnTo>
                    <a:pt x="386" y="138"/>
                  </a:lnTo>
                  <a:lnTo>
                    <a:pt x="378" y="136"/>
                  </a:lnTo>
                  <a:lnTo>
                    <a:pt x="174" y="136"/>
                  </a:lnTo>
                  <a:lnTo>
                    <a:pt x="174" y="136"/>
                  </a:lnTo>
                  <a:lnTo>
                    <a:pt x="166" y="138"/>
                  </a:lnTo>
                  <a:lnTo>
                    <a:pt x="158" y="140"/>
                  </a:lnTo>
                  <a:lnTo>
                    <a:pt x="152" y="144"/>
                  </a:lnTo>
                  <a:lnTo>
                    <a:pt x="146" y="148"/>
                  </a:lnTo>
                  <a:lnTo>
                    <a:pt x="142" y="154"/>
                  </a:lnTo>
                  <a:lnTo>
                    <a:pt x="138" y="160"/>
                  </a:lnTo>
                  <a:lnTo>
                    <a:pt x="136" y="168"/>
                  </a:lnTo>
                  <a:lnTo>
                    <a:pt x="136" y="176"/>
                  </a:lnTo>
                  <a:lnTo>
                    <a:pt x="136" y="380"/>
                  </a:lnTo>
                  <a:lnTo>
                    <a:pt x="136" y="380"/>
                  </a:lnTo>
                  <a:lnTo>
                    <a:pt x="136" y="390"/>
                  </a:lnTo>
                  <a:lnTo>
                    <a:pt x="116" y="390"/>
                  </a:lnTo>
                  <a:lnTo>
                    <a:pt x="116" y="390"/>
                  </a:lnTo>
                  <a:lnTo>
                    <a:pt x="104" y="388"/>
                  </a:lnTo>
                  <a:lnTo>
                    <a:pt x="92" y="388"/>
                  </a:lnTo>
                  <a:lnTo>
                    <a:pt x="70" y="380"/>
                  </a:lnTo>
                  <a:lnTo>
                    <a:pt x="50" y="370"/>
                  </a:lnTo>
                  <a:lnTo>
                    <a:pt x="34" y="356"/>
                  </a:lnTo>
                  <a:lnTo>
                    <a:pt x="20" y="338"/>
                  </a:lnTo>
                  <a:lnTo>
                    <a:pt x="8" y="318"/>
                  </a:lnTo>
                  <a:lnTo>
                    <a:pt x="2" y="296"/>
                  </a:lnTo>
                  <a:lnTo>
                    <a:pt x="0" y="286"/>
                  </a:lnTo>
                  <a:lnTo>
                    <a:pt x="0" y="274"/>
                  </a:lnTo>
                  <a:lnTo>
                    <a:pt x="0" y="274"/>
                  </a:lnTo>
                  <a:lnTo>
                    <a:pt x="2" y="252"/>
                  </a:lnTo>
                  <a:lnTo>
                    <a:pt x="6" y="232"/>
                  </a:lnTo>
                  <a:lnTo>
                    <a:pt x="16" y="214"/>
                  </a:lnTo>
                  <a:lnTo>
                    <a:pt x="28" y="198"/>
                  </a:lnTo>
                  <a:lnTo>
                    <a:pt x="42" y="184"/>
                  </a:lnTo>
                  <a:lnTo>
                    <a:pt x="58" y="172"/>
                  </a:lnTo>
                  <a:lnTo>
                    <a:pt x="76" y="164"/>
                  </a:lnTo>
                  <a:lnTo>
                    <a:pt x="96" y="158"/>
                  </a:lnTo>
                  <a:lnTo>
                    <a:pt x="96" y="158"/>
                  </a:lnTo>
                  <a:lnTo>
                    <a:pt x="100" y="142"/>
                  </a:lnTo>
                  <a:lnTo>
                    <a:pt x="104" y="126"/>
                  </a:lnTo>
                  <a:lnTo>
                    <a:pt x="108" y="110"/>
                  </a:lnTo>
                  <a:lnTo>
                    <a:pt x="116" y="96"/>
                  </a:lnTo>
                  <a:lnTo>
                    <a:pt x="124" y="82"/>
                  </a:lnTo>
                  <a:lnTo>
                    <a:pt x="132" y="68"/>
                  </a:lnTo>
                  <a:lnTo>
                    <a:pt x="144" y="56"/>
                  </a:lnTo>
                  <a:lnTo>
                    <a:pt x="154" y="46"/>
                  </a:lnTo>
                  <a:lnTo>
                    <a:pt x="166" y="36"/>
                  </a:lnTo>
                  <a:lnTo>
                    <a:pt x="180" y="26"/>
                  </a:lnTo>
                  <a:lnTo>
                    <a:pt x="194" y="18"/>
                  </a:lnTo>
                  <a:lnTo>
                    <a:pt x="210" y="12"/>
                  </a:lnTo>
                  <a:lnTo>
                    <a:pt x="224" y="6"/>
                  </a:lnTo>
                  <a:lnTo>
                    <a:pt x="240" y="2"/>
                  </a:lnTo>
                  <a:lnTo>
                    <a:pt x="258" y="0"/>
                  </a:lnTo>
                  <a:lnTo>
                    <a:pt x="274" y="0"/>
                  </a:lnTo>
                  <a:lnTo>
                    <a:pt x="274" y="0"/>
                  </a:lnTo>
                  <a:close/>
                  <a:moveTo>
                    <a:pt x="460" y="244"/>
                  </a:moveTo>
                  <a:lnTo>
                    <a:pt x="464" y="244"/>
                  </a:lnTo>
                  <a:lnTo>
                    <a:pt x="464" y="244"/>
                  </a:lnTo>
                  <a:lnTo>
                    <a:pt x="472" y="246"/>
                  </a:lnTo>
                  <a:lnTo>
                    <a:pt x="478" y="250"/>
                  </a:lnTo>
                  <a:lnTo>
                    <a:pt x="484" y="256"/>
                  </a:lnTo>
                  <a:lnTo>
                    <a:pt x="484" y="264"/>
                  </a:lnTo>
                  <a:lnTo>
                    <a:pt x="484" y="468"/>
                  </a:lnTo>
                  <a:lnTo>
                    <a:pt x="484" y="468"/>
                  </a:lnTo>
                  <a:lnTo>
                    <a:pt x="484" y="476"/>
                  </a:lnTo>
                  <a:lnTo>
                    <a:pt x="478" y="482"/>
                  </a:lnTo>
                  <a:lnTo>
                    <a:pt x="472" y="486"/>
                  </a:lnTo>
                  <a:lnTo>
                    <a:pt x="464" y="488"/>
                  </a:lnTo>
                  <a:lnTo>
                    <a:pt x="260" y="488"/>
                  </a:lnTo>
                  <a:lnTo>
                    <a:pt x="260" y="488"/>
                  </a:lnTo>
                  <a:lnTo>
                    <a:pt x="252" y="486"/>
                  </a:lnTo>
                  <a:lnTo>
                    <a:pt x="246" y="482"/>
                  </a:lnTo>
                  <a:lnTo>
                    <a:pt x="242" y="476"/>
                  </a:lnTo>
                  <a:lnTo>
                    <a:pt x="240" y="468"/>
                  </a:lnTo>
                  <a:lnTo>
                    <a:pt x="240" y="462"/>
                  </a:lnTo>
                  <a:lnTo>
                    <a:pt x="422" y="462"/>
                  </a:lnTo>
                  <a:lnTo>
                    <a:pt x="422" y="462"/>
                  </a:lnTo>
                  <a:lnTo>
                    <a:pt x="428" y="462"/>
                  </a:lnTo>
                  <a:lnTo>
                    <a:pt x="436" y="460"/>
                  </a:lnTo>
                  <a:lnTo>
                    <a:pt x="442" y="456"/>
                  </a:lnTo>
                  <a:lnTo>
                    <a:pt x="448" y="450"/>
                  </a:lnTo>
                  <a:lnTo>
                    <a:pt x="454" y="446"/>
                  </a:lnTo>
                  <a:lnTo>
                    <a:pt x="456" y="438"/>
                  </a:lnTo>
                  <a:lnTo>
                    <a:pt x="458" y="432"/>
                  </a:lnTo>
                  <a:lnTo>
                    <a:pt x="460" y="424"/>
                  </a:lnTo>
                  <a:lnTo>
                    <a:pt x="460" y="244"/>
                  </a:lnTo>
                  <a:lnTo>
                    <a:pt x="460" y="244"/>
                  </a:lnTo>
                  <a:close/>
                  <a:moveTo>
                    <a:pt x="234" y="306"/>
                  </a:moveTo>
                  <a:lnTo>
                    <a:pt x="220" y="306"/>
                  </a:lnTo>
                  <a:lnTo>
                    <a:pt x="214" y="288"/>
                  </a:lnTo>
                  <a:lnTo>
                    <a:pt x="188" y="288"/>
                  </a:lnTo>
                  <a:lnTo>
                    <a:pt x="182" y="306"/>
                  </a:lnTo>
                  <a:lnTo>
                    <a:pt x="168" y="306"/>
                  </a:lnTo>
                  <a:lnTo>
                    <a:pt x="194" y="226"/>
                  </a:lnTo>
                  <a:lnTo>
                    <a:pt x="208" y="226"/>
                  </a:lnTo>
                  <a:lnTo>
                    <a:pt x="234" y="306"/>
                  </a:lnTo>
                  <a:lnTo>
                    <a:pt x="234" y="306"/>
                  </a:lnTo>
                  <a:close/>
                  <a:moveTo>
                    <a:pt x="210" y="274"/>
                  </a:moveTo>
                  <a:lnTo>
                    <a:pt x="200" y="244"/>
                  </a:lnTo>
                  <a:lnTo>
                    <a:pt x="192" y="274"/>
                  </a:lnTo>
                  <a:lnTo>
                    <a:pt x="210" y="274"/>
                  </a:lnTo>
                  <a:lnTo>
                    <a:pt x="210" y="274"/>
                  </a:lnTo>
                  <a:close/>
                  <a:moveTo>
                    <a:pt x="238" y="248"/>
                  </a:moveTo>
                  <a:lnTo>
                    <a:pt x="250" y="248"/>
                  </a:lnTo>
                  <a:lnTo>
                    <a:pt x="250" y="256"/>
                  </a:lnTo>
                  <a:lnTo>
                    <a:pt x="250" y="256"/>
                  </a:lnTo>
                  <a:lnTo>
                    <a:pt x="252" y="252"/>
                  </a:lnTo>
                  <a:lnTo>
                    <a:pt x="256" y="250"/>
                  </a:lnTo>
                  <a:lnTo>
                    <a:pt x="256" y="250"/>
                  </a:lnTo>
                  <a:lnTo>
                    <a:pt x="260" y="248"/>
                  </a:lnTo>
                  <a:lnTo>
                    <a:pt x="264" y="248"/>
                  </a:lnTo>
                  <a:lnTo>
                    <a:pt x="264" y="248"/>
                  </a:lnTo>
                  <a:lnTo>
                    <a:pt x="272" y="248"/>
                  </a:lnTo>
                  <a:lnTo>
                    <a:pt x="278" y="254"/>
                  </a:lnTo>
                  <a:lnTo>
                    <a:pt x="278" y="254"/>
                  </a:lnTo>
                  <a:lnTo>
                    <a:pt x="282" y="264"/>
                  </a:lnTo>
                  <a:lnTo>
                    <a:pt x="284" y="276"/>
                  </a:lnTo>
                  <a:lnTo>
                    <a:pt x="284" y="276"/>
                  </a:lnTo>
                  <a:lnTo>
                    <a:pt x="282" y="290"/>
                  </a:lnTo>
                  <a:lnTo>
                    <a:pt x="278" y="300"/>
                  </a:lnTo>
                  <a:lnTo>
                    <a:pt x="278" y="300"/>
                  </a:lnTo>
                  <a:lnTo>
                    <a:pt x="272" y="306"/>
                  </a:lnTo>
                  <a:lnTo>
                    <a:pt x="264" y="308"/>
                  </a:lnTo>
                  <a:lnTo>
                    <a:pt x="264" y="308"/>
                  </a:lnTo>
                  <a:lnTo>
                    <a:pt x="256" y="306"/>
                  </a:lnTo>
                  <a:lnTo>
                    <a:pt x="256" y="306"/>
                  </a:lnTo>
                  <a:lnTo>
                    <a:pt x="250" y="300"/>
                  </a:lnTo>
                  <a:lnTo>
                    <a:pt x="250" y="328"/>
                  </a:lnTo>
                  <a:lnTo>
                    <a:pt x="238" y="328"/>
                  </a:lnTo>
                  <a:lnTo>
                    <a:pt x="238" y="248"/>
                  </a:lnTo>
                  <a:lnTo>
                    <a:pt x="238" y="248"/>
                  </a:lnTo>
                  <a:close/>
                  <a:moveTo>
                    <a:pt x="250" y="276"/>
                  </a:moveTo>
                  <a:lnTo>
                    <a:pt x="250" y="276"/>
                  </a:lnTo>
                  <a:lnTo>
                    <a:pt x="250" y="284"/>
                  </a:lnTo>
                  <a:lnTo>
                    <a:pt x="254" y="290"/>
                  </a:lnTo>
                  <a:lnTo>
                    <a:pt x="254" y="290"/>
                  </a:lnTo>
                  <a:lnTo>
                    <a:pt x="256" y="294"/>
                  </a:lnTo>
                  <a:lnTo>
                    <a:pt x="260" y="296"/>
                  </a:lnTo>
                  <a:lnTo>
                    <a:pt x="260" y="296"/>
                  </a:lnTo>
                  <a:lnTo>
                    <a:pt x="264" y="294"/>
                  </a:lnTo>
                  <a:lnTo>
                    <a:pt x="268" y="292"/>
                  </a:lnTo>
                  <a:lnTo>
                    <a:pt x="268" y="292"/>
                  </a:lnTo>
                  <a:lnTo>
                    <a:pt x="270" y="286"/>
                  </a:lnTo>
                  <a:lnTo>
                    <a:pt x="272" y="278"/>
                  </a:lnTo>
                  <a:lnTo>
                    <a:pt x="272" y="278"/>
                  </a:lnTo>
                  <a:lnTo>
                    <a:pt x="270" y="270"/>
                  </a:lnTo>
                  <a:lnTo>
                    <a:pt x="268" y="264"/>
                  </a:lnTo>
                  <a:lnTo>
                    <a:pt x="268" y="264"/>
                  </a:lnTo>
                  <a:lnTo>
                    <a:pt x="264" y="260"/>
                  </a:lnTo>
                  <a:lnTo>
                    <a:pt x="260" y="260"/>
                  </a:lnTo>
                  <a:lnTo>
                    <a:pt x="260" y="260"/>
                  </a:lnTo>
                  <a:lnTo>
                    <a:pt x="256" y="260"/>
                  </a:lnTo>
                  <a:lnTo>
                    <a:pt x="254" y="264"/>
                  </a:lnTo>
                  <a:lnTo>
                    <a:pt x="254" y="264"/>
                  </a:lnTo>
                  <a:lnTo>
                    <a:pt x="250" y="268"/>
                  </a:lnTo>
                  <a:lnTo>
                    <a:pt x="250" y="276"/>
                  </a:lnTo>
                  <a:lnTo>
                    <a:pt x="250" y="276"/>
                  </a:lnTo>
                  <a:close/>
                  <a:moveTo>
                    <a:pt x="290" y="248"/>
                  </a:moveTo>
                  <a:lnTo>
                    <a:pt x="302" y="248"/>
                  </a:lnTo>
                  <a:lnTo>
                    <a:pt x="302" y="256"/>
                  </a:lnTo>
                  <a:lnTo>
                    <a:pt x="302" y="256"/>
                  </a:lnTo>
                  <a:lnTo>
                    <a:pt x="304" y="252"/>
                  </a:lnTo>
                  <a:lnTo>
                    <a:pt x="308" y="250"/>
                  </a:lnTo>
                  <a:lnTo>
                    <a:pt x="308" y="250"/>
                  </a:lnTo>
                  <a:lnTo>
                    <a:pt x="312" y="248"/>
                  </a:lnTo>
                  <a:lnTo>
                    <a:pt x="316" y="248"/>
                  </a:lnTo>
                  <a:lnTo>
                    <a:pt x="316" y="248"/>
                  </a:lnTo>
                  <a:lnTo>
                    <a:pt x="324" y="248"/>
                  </a:lnTo>
                  <a:lnTo>
                    <a:pt x="330" y="254"/>
                  </a:lnTo>
                  <a:lnTo>
                    <a:pt x="330" y="254"/>
                  </a:lnTo>
                  <a:lnTo>
                    <a:pt x="336" y="264"/>
                  </a:lnTo>
                  <a:lnTo>
                    <a:pt x="336" y="276"/>
                  </a:lnTo>
                  <a:lnTo>
                    <a:pt x="336" y="276"/>
                  </a:lnTo>
                  <a:lnTo>
                    <a:pt x="336" y="290"/>
                  </a:lnTo>
                  <a:lnTo>
                    <a:pt x="330" y="300"/>
                  </a:lnTo>
                  <a:lnTo>
                    <a:pt x="330" y="300"/>
                  </a:lnTo>
                  <a:lnTo>
                    <a:pt x="324" y="306"/>
                  </a:lnTo>
                  <a:lnTo>
                    <a:pt x="316" y="308"/>
                  </a:lnTo>
                  <a:lnTo>
                    <a:pt x="316" y="308"/>
                  </a:lnTo>
                  <a:lnTo>
                    <a:pt x="310" y="306"/>
                  </a:lnTo>
                  <a:lnTo>
                    <a:pt x="310" y="306"/>
                  </a:lnTo>
                  <a:lnTo>
                    <a:pt x="302" y="300"/>
                  </a:lnTo>
                  <a:lnTo>
                    <a:pt x="302" y="328"/>
                  </a:lnTo>
                  <a:lnTo>
                    <a:pt x="290" y="328"/>
                  </a:lnTo>
                  <a:lnTo>
                    <a:pt x="290" y="248"/>
                  </a:lnTo>
                  <a:lnTo>
                    <a:pt x="290" y="248"/>
                  </a:lnTo>
                  <a:close/>
                  <a:moveTo>
                    <a:pt x="302" y="276"/>
                  </a:moveTo>
                  <a:lnTo>
                    <a:pt x="302" y="276"/>
                  </a:lnTo>
                  <a:lnTo>
                    <a:pt x="304" y="284"/>
                  </a:lnTo>
                  <a:lnTo>
                    <a:pt x="306" y="290"/>
                  </a:lnTo>
                  <a:lnTo>
                    <a:pt x="306" y="290"/>
                  </a:lnTo>
                  <a:lnTo>
                    <a:pt x="310" y="294"/>
                  </a:lnTo>
                  <a:lnTo>
                    <a:pt x="314" y="296"/>
                  </a:lnTo>
                  <a:lnTo>
                    <a:pt x="314" y="296"/>
                  </a:lnTo>
                  <a:lnTo>
                    <a:pt x="318" y="294"/>
                  </a:lnTo>
                  <a:lnTo>
                    <a:pt x="320" y="292"/>
                  </a:lnTo>
                  <a:lnTo>
                    <a:pt x="320" y="292"/>
                  </a:lnTo>
                  <a:lnTo>
                    <a:pt x="324" y="286"/>
                  </a:lnTo>
                  <a:lnTo>
                    <a:pt x="324" y="278"/>
                  </a:lnTo>
                  <a:lnTo>
                    <a:pt x="324" y="278"/>
                  </a:lnTo>
                  <a:lnTo>
                    <a:pt x="324" y="270"/>
                  </a:lnTo>
                  <a:lnTo>
                    <a:pt x="320" y="264"/>
                  </a:lnTo>
                  <a:lnTo>
                    <a:pt x="320" y="264"/>
                  </a:lnTo>
                  <a:lnTo>
                    <a:pt x="318" y="260"/>
                  </a:lnTo>
                  <a:lnTo>
                    <a:pt x="314" y="260"/>
                  </a:lnTo>
                  <a:lnTo>
                    <a:pt x="314" y="260"/>
                  </a:lnTo>
                  <a:lnTo>
                    <a:pt x="310" y="260"/>
                  </a:lnTo>
                  <a:lnTo>
                    <a:pt x="306" y="264"/>
                  </a:lnTo>
                  <a:lnTo>
                    <a:pt x="306" y="264"/>
                  </a:lnTo>
                  <a:lnTo>
                    <a:pt x="304" y="268"/>
                  </a:lnTo>
                  <a:lnTo>
                    <a:pt x="302" y="276"/>
                  </a:lnTo>
                  <a:lnTo>
                    <a:pt x="302" y="276"/>
                  </a:lnTo>
                  <a:close/>
                  <a:moveTo>
                    <a:pt x="338" y="290"/>
                  </a:moveTo>
                  <a:lnTo>
                    <a:pt x="352" y="288"/>
                  </a:lnTo>
                  <a:lnTo>
                    <a:pt x="352" y="288"/>
                  </a:lnTo>
                  <a:lnTo>
                    <a:pt x="352" y="292"/>
                  </a:lnTo>
                  <a:lnTo>
                    <a:pt x="354" y="294"/>
                  </a:lnTo>
                  <a:lnTo>
                    <a:pt x="358" y="296"/>
                  </a:lnTo>
                  <a:lnTo>
                    <a:pt x="362" y="296"/>
                  </a:lnTo>
                  <a:lnTo>
                    <a:pt x="362" y="296"/>
                  </a:lnTo>
                  <a:lnTo>
                    <a:pt x="368" y="294"/>
                  </a:lnTo>
                  <a:lnTo>
                    <a:pt x="368" y="294"/>
                  </a:lnTo>
                  <a:lnTo>
                    <a:pt x="370" y="292"/>
                  </a:lnTo>
                  <a:lnTo>
                    <a:pt x="370" y="290"/>
                  </a:lnTo>
                  <a:lnTo>
                    <a:pt x="370" y="290"/>
                  </a:lnTo>
                  <a:lnTo>
                    <a:pt x="370" y="288"/>
                  </a:lnTo>
                  <a:lnTo>
                    <a:pt x="370" y="288"/>
                  </a:lnTo>
                  <a:lnTo>
                    <a:pt x="366" y="286"/>
                  </a:lnTo>
                  <a:lnTo>
                    <a:pt x="366" y="286"/>
                  </a:lnTo>
                  <a:lnTo>
                    <a:pt x="352" y="282"/>
                  </a:lnTo>
                  <a:lnTo>
                    <a:pt x="346" y="278"/>
                  </a:lnTo>
                  <a:lnTo>
                    <a:pt x="346" y="278"/>
                  </a:lnTo>
                  <a:lnTo>
                    <a:pt x="342" y="272"/>
                  </a:lnTo>
                  <a:lnTo>
                    <a:pt x="340" y="264"/>
                  </a:lnTo>
                  <a:lnTo>
                    <a:pt x="340" y="264"/>
                  </a:lnTo>
                  <a:lnTo>
                    <a:pt x="342" y="258"/>
                  </a:lnTo>
                  <a:lnTo>
                    <a:pt x="346" y="252"/>
                  </a:lnTo>
                  <a:lnTo>
                    <a:pt x="346" y="252"/>
                  </a:lnTo>
                  <a:lnTo>
                    <a:pt x="352" y="248"/>
                  </a:lnTo>
                  <a:lnTo>
                    <a:pt x="360" y="248"/>
                  </a:lnTo>
                  <a:lnTo>
                    <a:pt x="360" y="248"/>
                  </a:lnTo>
                  <a:lnTo>
                    <a:pt x="368" y="248"/>
                  </a:lnTo>
                  <a:lnTo>
                    <a:pt x="374" y="250"/>
                  </a:lnTo>
                  <a:lnTo>
                    <a:pt x="374" y="250"/>
                  </a:lnTo>
                  <a:lnTo>
                    <a:pt x="380" y="256"/>
                  </a:lnTo>
                  <a:lnTo>
                    <a:pt x="382" y="262"/>
                  </a:lnTo>
                  <a:lnTo>
                    <a:pt x="370" y="266"/>
                  </a:lnTo>
                  <a:lnTo>
                    <a:pt x="370" y="266"/>
                  </a:lnTo>
                  <a:lnTo>
                    <a:pt x="366" y="260"/>
                  </a:lnTo>
                  <a:lnTo>
                    <a:pt x="360" y="258"/>
                  </a:lnTo>
                  <a:lnTo>
                    <a:pt x="360" y="258"/>
                  </a:lnTo>
                  <a:lnTo>
                    <a:pt x="354" y="260"/>
                  </a:lnTo>
                  <a:lnTo>
                    <a:pt x="354" y="260"/>
                  </a:lnTo>
                  <a:lnTo>
                    <a:pt x="352" y="262"/>
                  </a:lnTo>
                  <a:lnTo>
                    <a:pt x="352" y="262"/>
                  </a:lnTo>
                  <a:lnTo>
                    <a:pt x="354" y="266"/>
                  </a:lnTo>
                  <a:lnTo>
                    <a:pt x="354" y="266"/>
                  </a:lnTo>
                  <a:lnTo>
                    <a:pt x="366" y="270"/>
                  </a:lnTo>
                  <a:lnTo>
                    <a:pt x="366" y="270"/>
                  </a:lnTo>
                  <a:lnTo>
                    <a:pt x="374" y="274"/>
                  </a:lnTo>
                  <a:lnTo>
                    <a:pt x="380" y="278"/>
                  </a:lnTo>
                  <a:lnTo>
                    <a:pt x="380" y="278"/>
                  </a:lnTo>
                  <a:lnTo>
                    <a:pt x="382" y="282"/>
                  </a:lnTo>
                  <a:lnTo>
                    <a:pt x="384" y="288"/>
                  </a:lnTo>
                  <a:lnTo>
                    <a:pt x="384" y="288"/>
                  </a:lnTo>
                  <a:lnTo>
                    <a:pt x="382" y="296"/>
                  </a:lnTo>
                  <a:lnTo>
                    <a:pt x="378" y="302"/>
                  </a:lnTo>
                  <a:lnTo>
                    <a:pt x="378" y="302"/>
                  </a:lnTo>
                  <a:lnTo>
                    <a:pt x="370" y="306"/>
                  </a:lnTo>
                  <a:lnTo>
                    <a:pt x="362" y="308"/>
                  </a:lnTo>
                  <a:lnTo>
                    <a:pt x="362" y="308"/>
                  </a:lnTo>
                  <a:lnTo>
                    <a:pt x="354" y="306"/>
                  </a:lnTo>
                  <a:lnTo>
                    <a:pt x="346" y="304"/>
                  </a:lnTo>
                  <a:lnTo>
                    <a:pt x="346" y="304"/>
                  </a:lnTo>
                  <a:lnTo>
                    <a:pt x="342" y="298"/>
                  </a:lnTo>
                  <a:lnTo>
                    <a:pt x="338" y="290"/>
                  </a:lnTo>
                  <a:lnTo>
                    <a:pt x="338" y="290"/>
                  </a:lnTo>
                  <a:close/>
                </a:path>
              </a:pathLst>
            </a:custGeom>
            <a:solidFill>
              <a:schemeClr val="tx2">
                <a:lumMod val="40000"/>
                <a:lumOff val="60000"/>
                <a:alpha val="80000"/>
              </a:schemeClr>
            </a:solidFill>
            <a:ln w="9525">
              <a:noFill/>
              <a:round/>
              <a:headEnd/>
              <a:tailEnd/>
            </a:ln>
          </p:spPr>
          <p:txBody>
            <a:bodyPr vert="horz" wrap="square" lIns="91437" tIns="45719" rIns="91437" bIns="45719" numCol="1" anchor="t" anchorCtr="0" compatLnSpc="1">
              <a:prstTxWarp prst="textNoShape">
                <a:avLst/>
              </a:prstTxWarp>
            </a:bodyPr>
            <a:lstStyle/>
            <a:p>
              <a:pPr defTabSz="1219028"/>
              <a:endParaRPr lang="zh-CN" altLang="en-US" dirty="0">
                <a:latin typeface="Arial"/>
                <a:ea typeface="微软雅黑"/>
              </a:endParaRPr>
            </a:p>
          </p:txBody>
        </p:sp>
      </p:grpSp>
      <p:sp>
        <p:nvSpPr>
          <p:cNvPr id="64" name="Freeform 95"/>
          <p:cNvSpPr>
            <a:spLocks noChangeAspect="1" noEditPoints="1"/>
          </p:cNvSpPr>
          <p:nvPr/>
        </p:nvSpPr>
        <p:spPr bwMode="auto">
          <a:xfrm>
            <a:off x="7650893" y="4200576"/>
            <a:ext cx="403861" cy="439188"/>
          </a:xfrm>
          <a:custGeom>
            <a:avLst/>
            <a:gdLst/>
            <a:ahLst/>
            <a:cxnLst>
              <a:cxn ang="0">
                <a:pos x="12501" y="3323"/>
              </a:cxn>
              <a:cxn ang="0">
                <a:pos x="11604" y="4026"/>
              </a:cxn>
              <a:cxn ang="0">
                <a:pos x="6187" y="10195"/>
              </a:cxn>
              <a:cxn ang="0">
                <a:pos x="6389" y="9361"/>
              </a:cxn>
              <a:cxn ang="0">
                <a:pos x="6257" y="9047"/>
              </a:cxn>
              <a:cxn ang="0">
                <a:pos x="6229" y="8699"/>
              </a:cxn>
              <a:cxn ang="0">
                <a:pos x="3205" y="5959"/>
              </a:cxn>
              <a:cxn ang="0">
                <a:pos x="3141" y="5740"/>
              </a:cxn>
              <a:cxn ang="0">
                <a:pos x="3212" y="5519"/>
              </a:cxn>
              <a:cxn ang="0">
                <a:pos x="3396" y="5373"/>
              </a:cxn>
              <a:cxn ang="0">
                <a:pos x="3622" y="5354"/>
              </a:cxn>
              <a:cxn ang="0">
                <a:pos x="6720" y="7863"/>
              </a:cxn>
              <a:cxn ang="0">
                <a:pos x="7196" y="7687"/>
              </a:cxn>
              <a:cxn ang="0">
                <a:pos x="7603" y="7713"/>
              </a:cxn>
              <a:cxn ang="0">
                <a:pos x="8998" y="6005"/>
              </a:cxn>
              <a:cxn ang="0">
                <a:pos x="9170" y="5942"/>
              </a:cxn>
              <a:cxn ang="0">
                <a:pos x="9381" y="5988"/>
              </a:cxn>
              <a:cxn ang="0">
                <a:pos x="9568" y="6134"/>
              </a:cxn>
              <a:cxn ang="0">
                <a:pos x="9655" y="6320"/>
              </a:cxn>
              <a:cxn ang="0">
                <a:pos x="9621" y="6493"/>
              </a:cxn>
              <a:cxn ang="0">
                <a:pos x="8432" y="8705"/>
              </a:cxn>
              <a:cxn ang="0">
                <a:pos x="8397" y="9069"/>
              </a:cxn>
              <a:cxn ang="0">
                <a:pos x="9047" y="9897"/>
              </a:cxn>
              <a:cxn ang="0">
                <a:pos x="9130" y="10111"/>
              </a:cxn>
              <a:cxn ang="0">
                <a:pos x="9083" y="10336"/>
              </a:cxn>
              <a:cxn ang="0">
                <a:pos x="8914" y="10500"/>
              </a:cxn>
              <a:cxn ang="0">
                <a:pos x="8690" y="10541"/>
              </a:cxn>
              <a:cxn ang="0">
                <a:pos x="8476" y="10449"/>
              </a:cxn>
              <a:cxn ang="0">
                <a:pos x="7473" y="9880"/>
              </a:cxn>
              <a:cxn ang="0">
                <a:pos x="6785" y="10702"/>
              </a:cxn>
              <a:cxn ang="0">
                <a:pos x="6604" y="10747"/>
              </a:cxn>
              <a:cxn ang="0">
                <a:pos x="6392" y="10682"/>
              </a:cxn>
              <a:cxn ang="0">
                <a:pos x="6228" y="10540"/>
              </a:cxn>
              <a:cxn ang="0">
                <a:pos x="6149" y="10353"/>
              </a:cxn>
              <a:cxn ang="0">
                <a:pos x="9739" y="1952"/>
              </a:cxn>
              <a:cxn ang="0">
                <a:pos x="4059" y="3374"/>
              </a:cxn>
              <a:cxn ang="0">
                <a:pos x="1866" y="5732"/>
              </a:cxn>
              <a:cxn ang="0">
                <a:pos x="1134" y="9011"/>
              </a:cxn>
              <a:cxn ang="0">
                <a:pos x="2375" y="12445"/>
              </a:cxn>
              <a:cxn ang="0">
                <a:pos x="5248" y="14591"/>
              </a:cxn>
              <a:cxn ang="0">
                <a:pos x="8638" y="14850"/>
              </a:cxn>
              <a:cxn ang="0">
                <a:pos x="11226" y="13667"/>
              </a:cxn>
              <a:cxn ang="0">
                <a:pos x="13016" y="11493"/>
              </a:cxn>
              <a:cxn ang="0">
                <a:pos x="13365" y="13071"/>
              </a:cxn>
              <a:cxn ang="0">
                <a:pos x="10793" y="15274"/>
              </a:cxn>
              <a:cxn ang="0">
                <a:pos x="7403" y="16100"/>
              </a:cxn>
              <a:cxn ang="0">
                <a:pos x="3268" y="14832"/>
              </a:cxn>
              <a:cxn ang="0">
                <a:pos x="583" y="11569"/>
              </a:cxn>
              <a:cxn ang="0">
                <a:pos x="126" y="7323"/>
              </a:cxn>
              <a:cxn ang="0">
                <a:pos x="1835" y="3812"/>
              </a:cxn>
              <a:cxn ang="0">
                <a:pos x="5057" y="1659"/>
              </a:cxn>
              <a:cxn ang="0">
                <a:pos x="13524" y="4530"/>
              </a:cxn>
              <a:cxn ang="0">
                <a:pos x="14033" y="5400"/>
              </a:cxn>
              <a:cxn ang="0">
                <a:pos x="12707" y="5336"/>
              </a:cxn>
              <a:cxn ang="0">
                <a:pos x="14805" y="8688"/>
              </a:cxn>
              <a:cxn ang="0">
                <a:pos x="14714" y="9849"/>
              </a:cxn>
              <a:cxn ang="0">
                <a:pos x="13633" y="9447"/>
              </a:cxn>
              <a:cxn ang="0">
                <a:pos x="13387" y="6796"/>
              </a:cxn>
              <a:cxn ang="0">
                <a:pos x="14674" y="7306"/>
              </a:cxn>
              <a:cxn ang="0">
                <a:pos x="13554" y="7441"/>
              </a:cxn>
            </a:cxnLst>
            <a:rect l="0" t="0" r="r" b="b"/>
            <a:pathLst>
              <a:path w="14805" h="16100">
                <a:moveTo>
                  <a:pt x="11678" y="2642"/>
                </a:moveTo>
                <a:lnTo>
                  <a:pt x="11756" y="2700"/>
                </a:lnTo>
                <a:lnTo>
                  <a:pt x="11834" y="2757"/>
                </a:lnTo>
                <a:lnTo>
                  <a:pt x="11911" y="2816"/>
                </a:lnTo>
                <a:lnTo>
                  <a:pt x="11988" y="2876"/>
                </a:lnTo>
                <a:lnTo>
                  <a:pt x="12063" y="2937"/>
                </a:lnTo>
                <a:lnTo>
                  <a:pt x="12139" y="2999"/>
                </a:lnTo>
                <a:lnTo>
                  <a:pt x="12212" y="3062"/>
                </a:lnTo>
                <a:lnTo>
                  <a:pt x="12287" y="3125"/>
                </a:lnTo>
                <a:lnTo>
                  <a:pt x="12358" y="3191"/>
                </a:lnTo>
                <a:lnTo>
                  <a:pt x="12429" y="3256"/>
                </a:lnTo>
                <a:lnTo>
                  <a:pt x="12501" y="3323"/>
                </a:lnTo>
                <a:lnTo>
                  <a:pt x="12571" y="3390"/>
                </a:lnTo>
                <a:lnTo>
                  <a:pt x="12639" y="3458"/>
                </a:lnTo>
                <a:lnTo>
                  <a:pt x="12708" y="3528"/>
                </a:lnTo>
                <a:lnTo>
                  <a:pt x="12775" y="3597"/>
                </a:lnTo>
                <a:lnTo>
                  <a:pt x="12841" y="3669"/>
                </a:lnTo>
                <a:lnTo>
                  <a:pt x="11900" y="4311"/>
                </a:lnTo>
                <a:lnTo>
                  <a:pt x="11851" y="4262"/>
                </a:lnTo>
                <a:lnTo>
                  <a:pt x="11803" y="4214"/>
                </a:lnTo>
                <a:lnTo>
                  <a:pt x="11754" y="4166"/>
                </a:lnTo>
                <a:lnTo>
                  <a:pt x="11705" y="4119"/>
                </a:lnTo>
                <a:lnTo>
                  <a:pt x="11654" y="4072"/>
                </a:lnTo>
                <a:lnTo>
                  <a:pt x="11604" y="4026"/>
                </a:lnTo>
                <a:lnTo>
                  <a:pt x="11553" y="3980"/>
                </a:lnTo>
                <a:lnTo>
                  <a:pt x="11502" y="3934"/>
                </a:lnTo>
                <a:lnTo>
                  <a:pt x="11448" y="3890"/>
                </a:lnTo>
                <a:lnTo>
                  <a:pt x="11396" y="3847"/>
                </a:lnTo>
                <a:lnTo>
                  <a:pt x="11343" y="3803"/>
                </a:lnTo>
                <a:lnTo>
                  <a:pt x="11290" y="3759"/>
                </a:lnTo>
                <a:lnTo>
                  <a:pt x="11235" y="3718"/>
                </a:lnTo>
                <a:lnTo>
                  <a:pt x="11181" y="3676"/>
                </a:lnTo>
                <a:lnTo>
                  <a:pt x="11127" y="3635"/>
                </a:lnTo>
                <a:lnTo>
                  <a:pt x="11072" y="3593"/>
                </a:lnTo>
                <a:lnTo>
                  <a:pt x="11678" y="2642"/>
                </a:lnTo>
                <a:close/>
                <a:moveTo>
                  <a:pt x="6187" y="10195"/>
                </a:moveTo>
                <a:lnTo>
                  <a:pt x="6585" y="9599"/>
                </a:lnTo>
                <a:lnTo>
                  <a:pt x="6564" y="9580"/>
                </a:lnTo>
                <a:lnTo>
                  <a:pt x="6544" y="9560"/>
                </a:lnTo>
                <a:lnTo>
                  <a:pt x="6525" y="9540"/>
                </a:lnTo>
                <a:lnTo>
                  <a:pt x="6506" y="9519"/>
                </a:lnTo>
                <a:lnTo>
                  <a:pt x="6488" y="9498"/>
                </a:lnTo>
                <a:lnTo>
                  <a:pt x="6470" y="9476"/>
                </a:lnTo>
                <a:lnTo>
                  <a:pt x="6452" y="9454"/>
                </a:lnTo>
                <a:lnTo>
                  <a:pt x="6436" y="9432"/>
                </a:lnTo>
                <a:lnTo>
                  <a:pt x="6419" y="9408"/>
                </a:lnTo>
                <a:lnTo>
                  <a:pt x="6404" y="9385"/>
                </a:lnTo>
                <a:lnTo>
                  <a:pt x="6389" y="9361"/>
                </a:lnTo>
                <a:lnTo>
                  <a:pt x="6374" y="9337"/>
                </a:lnTo>
                <a:lnTo>
                  <a:pt x="6360" y="9313"/>
                </a:lnTo>
                <a:lnTo>
                  <a:pt x="6346" y="9288"/>
                </a:lnTo>
                <a:lnTo>
                  <a:pt x="6334" y="9263"/>
                </a:lnTo>
                <a:lnTo>
                  <a:pt x="6322" y="9236"/>
                </a:lnTo>
                <a:lnTo>
                  <a:pt x="6311" y="9210"/>
                </a:lnTo>
                <a:lnTo>
                  <a:pt x="6300" y="9184"/>
                </a:lnTo>
                <a:lnTo>
                  <a:pt x="6290" y="9158"/>
                </a:lnTo>
                <a:lnTo>
                  <a:pt x="6281" y="9130"/>
                </a:lnTo>
                <a:lnTo>
                  <a:pt x="6272" y="9103"/>
                </a:lnTo>
                <a:lnTo>
                  <a:pt x="6264" y="9075"/>
                </a:lnTo>
                <a:lnTo>
                  <a:pt x="6257" y="9047"/>
                </a:lnTo>
                <a:lnTo>
                  <a:pt x="6250" y="9019"/>
                </a:lnTo>
                <a:lnTo>
                  <a:pt x="6244" y="8991"/>
                </a:lnTo>
                <a:lnTo>
                  <a:pt x="6239" y="8962"/>
                </a:lnTo>
                <a:lnTo>
                  <a:pt x="6235" y="8932"/>
                </a:lnTo>
                <a:lnTo>
                  <a:pt x="6232" y="8903"/>
                </a:lnTo>
                <a:lnTo>
                  <a:pt x="6229" y="8874"/>
                </a:lnTo>
                <a:lnTo>
                  <a:pt x="6227" y="8844"/>
                </a:lnTo>
                <a:lnTo>
                  <a:pt x="6226" y="8815"/>
                </a:lnTo>
                <a:lnTo>
                  <a:pt x="6226" y="8785"/>
                </a:lnTo>
                <a:lnTo>
                  <a:pt x="6226" y="8756"/>
                </a:lnTo>
                <a:lnTo>
                  <a:pt x="6227" y="8727"/>
                </a:lnTo>
                <a:lnTo>
                  <a:pt x="6229" y="8699"/>
                </a:lnTo>
                <a:lnTo>
                  <a:pt x="6231" y="8671"/>
                </a:lnTo>
                <a:lnTo>
                  <a:pt x="6234" y="8644"/>
                </a:lnTo>
                <a:lnTo>
                  <a:pt x="6238" y="8616"/>
                </a:lnTo>
                <a:lnTo>
                  <a:pt x="6243" y="8588"/>
                </a:lnTo>
                <a:lnTo>
                  <a:pt x="6248" y="8561"/>
                </a:lnTo>
                <a:lnTo>
                  <a:pt x="3284" y="6050"/>
                </a:lnTo>
                <a:lnTo>
                  <a:pt x="3269" y="6036"/>
                </a:lnTo>
                <a:lnTo>
                  <a:pt x="3254" y="6022"/>
                </a:lnTo>
                <a:lnTo>
                  <a:pt x="3240" y="6007"/>
                </a:lnTo>
                <a:lnTo>
                  <a:pt x="3228" y="5992"/>
                </a:lnTo>
                <a:lnTo>
                  <a:pt x="3216" y="5976"/>
                </a:lnTo>
                <a:lnTo>
                  <a:pt x="3205" y="5959"/>
                </a:lnTo>
                <a:lnTo>
                  <a:pt x="3195" y="5943"/>
                </a:lnTo>
                <a:lnTo>
                  <a:pt x="3186" y="5926"/>
                </a:lnTo>
                <a:lnTo>
                  <a:pt x="3177" y="5908"/>
                </a:lnTo>
                <a:lnTo>
                  <a:pt x="3170" y="5891"/>
                </a:lnTo>
                <a:lnTo>
                  <a:pt x="3163" y="5871"/>
                </a:lnTo>
                <a:lnTo>
                  <a:pt x="3157" y="5853"/>
                </a:lnTo>
                <a:lnTo>
                  <a:pt x="3153" y="5835"/>
                </a:lnTo>
                <a:lnTo>
                  <a:pt x="3149" y="5816"/>
                </a:lnTo>
                <a:lnTo>
                  <a:pt x="3146" y="5797"/>
                </a:lnTo>
                <a:lnTo>
                  <a:pt x="3143" y="5778"/>
                </a:lnTo>
                <a:lnTo>
                  <a:pt x="3142" y="5759"/>
                </a:lnTo>
                <a:lnTo>
                  <a:pt x="3141" y="5740"/>
                </a:lnTo>
                <a:lnTo>
                  <a:pt x="3142" y="5721"/>
                </a:lnTo>
                <a:lnTo>
                  <a:pt x="3145" y="5701"/>
                </a:lnTo>
                <a:lnTo>
                  <a:pt x="3147" y="5682"/>
                </a:lnTo>
                <a:lnTo>
                  <a:pt x="3150" y="5663"/>
                </a:lnTo>
                <a:lnTo>
                  <a:pt x="3155" y="5644"/>
                </a:lnTo>
                <a:lnTo>
                  <a:pt x="3160" y="5626"/>
                </a:lnTo>
                <a:lnTo>
                  <a:pt x="3166" y="5608"/>
                </a:lnTo>
                <a:lnTo>
                  <a:pt x="3174" y="5589"/>
                </a:lnTo>
                <a:lnTo>
                  <a:pt x="3182" y="5572"/>
                </a:lnTo>
                <a:lnTo>
                  <a:pt x="3191" y="5553"/>
                </a:lnTo>
                <a:lnTo>
                  <a:pt x="3201" y="5536"/>
                </a:lnTo>
                <a:lnTo>
                  <a:pt x="3212" y="5519"/>
                </a:lnTo>
                <a:lnTo>
                  <a:pt x="3223" y="5503"/>
                </a:lnTo>
                <a:lnTo>
                  <a:pt x="3237" y="5486"/>
                </a:lnTo>
                <a:lnTo>
                  <a:pt x="3250" y="5472"/>
                </a:lnTo>
                <a:lnTo>
                  <a:pt x="3264" y="5457"/>
                </a:lnTo>
                <a:lnTo>
                  <a:pt x="3279" y="5444"/>
                </a:lnTo>
                <a:lnTo>
                  <a:pt x="3294" y="5431"/>
                </a:lnTo>
                <a:lnTo>
                  <a:pt x="3310" y="5420"/>
                </a:lnTo>
                <a:lnTo>
                  <a:pt x="3326" y="5409"/>
                </a:lnTo>
                <a:lnTo>
                  <a:pt x="3342" y="5399"/>
                </a:lnTo>
                <a:lnTo>
                  <a:pt x="3361" y="5388"/>
                </a:lnTo>
                <a:lnTo>
                  <a:pt x="3378" y="5380"/>
                </a:lnTo>
                <a:lnTo>
                  <a:pt x="3396" y="5373"/>
                </a:lnTo>
                <a:lnTo>
                  <a:pt x="3414" y="5366"/>
                </a:lnTo>
                <a:lnTo>
                  <a:pt x="3432" y="5361"/>
                </a:lnTo>
                <a:lnTo>
                  <a:pt x="3450" y="5356"/>
                </a:lnTo>
                <a:lnTo>
                  <a:pt x="3469" y="5352"/>
                </a:lnTo>
                <a:lnTo>
                  <a:pt x="3488" y="5349"/>
                </a:lnTo>
                <a:lnTo>
                  <a:pt x="3507" y="5347"/>
                </a:lnTo>
                <a:lnTo>
                  <a:pt x="3526" y="5346"/>
                </a:lnTo>
                <a:lnTo>
                  <a:pt x="3545" y="5346"/>
                </a:lnTo>
                <a:lnTo>
                  <a:pt x="3565" y="5346"/>
                </a:lnTo>
                <a:lnTo>
                  <a:pt x="3584" y="5348"/>
                </a:lnTo>
                <a:lnTo>
                  <a:pt x="3603" y="5350"/>
                </a:lnTo>
                <a:lnTo>
                  <a:pt x="3622" y="5354"/>
                </a:lnTo>
                <a:lnTo>
                  <a:pt x="3641" y="5358"/>
                </a:lnTo>
                <a:lnTo>
                  <a:pt x="3659" y="5363"/>
                </a:lnTo>
                <a:lnTo>
                  <a:pt x="3677" y="5369"/>
                </a:lnTo>
                <a:lnTo>
                  <a:pt x="3696" y="5376"/>
                </a:lnTo>
                <a:lnTo>
                  <a:pt x="3713" y="5385"/>
                </a:lnTo>
                <a:lnTo>
                  <a:pt x="3731" y="5394"/>
                </a:lnTo>
                <a:lnTo>
                  <a:pt x="3748" y="5404"/>
                </a:lnTo>
                <a:lnTo>
                  <a:pt x="3766" y="5415"/>
                </a:lnTo>
                <a:lnTo>
                  <a:pt x="3782" y="5427"/>
                </a:lnTo>
                <a:lnTo>
                  <a:pt x="3798" y="5439"/>
                </a:lnTo>
                <a:lnTo>
                  <a:pt x="6686" y="7886"/>
                </a:lnTo>
                <a:lnTo>
                  <a:pt x="6720" y="7863"/>
                </a:lnTo>
                <a:lnTo>
                  <a:pt x="6756" y="7840"/>
                </a:lnTo>
                <a:lnTo>
                  <a:pt x="6792" y="7819"/>
                </a:lnTo>
                <a:lnTo>
                  <a:pt x="6830" y="7798"/>
                </a:lnTo>
                <a:lnTo>
                  <a:pt x="6867" y="7780"/>
                </a:lnTo>
                <a:lnTo>
                  <a:pt x="6906" y="7763"/>
                </a:lnTo>
                <a:lnTo>
                  <a:pt x="6945" y="7747"/>
                </a:lnTo>
                <a:lnTo>
                  <a:pt x="6986" y="7733"/>
                </a:lnTo>
                <a:lnTo>
                  <a:pt x="7027" y="7721"/>
                </a:lnTo>
                <a:lnTo>
                  <a:pt x="7068" y="7710"/>
                </a:lnTo>
                <a:lnTo>
                  <a:pt x="7110" y="7700"/>
                </a:lnTo>
                <a:lnTo>
                  <a:pt x="7153" y="7692"/>
                </a:lnTo>
                <a:lnTo>
                  <a:pt x="7196" y="7687"/>
                </a:lnTo>
                <a:lnTo>
                  <a:pt x="7241" y="7682"/>
                </a:lnTo>
                <a:lnTo>
                  <a:pt x="7285" y="7680"/>
                </a:lnTo>
                <a:lnTo>
                  <a:pt x="7330" y="7678"/>
                </a:lnTo>
                <a:lnTo>
                  <a:pt x="7361" y="7679"/>
                </a:lnTo>
                <a:lnTo>
                  <a:pt x="7392" y="7680"/>
                </a:lnTo>
                <a:lnTo>
                  <a:pt x="7423" y="7683"/>
                </a:lnTo>
                <a:lnTo>
                  <a:pt x="7454" y="7685"/>
                </a:lnTo>
                <a:lnTo>
                  <a:pt x="7484" y="7689"/>
                </a:lnTo>
                <a:lnTo>
                  <a:pt x="7514" y="7694"/>
                </a:lnTo>
                <a:lnTo>
                  <a:pt x="7544" y="7699"/>
                </a:lnTo>
                <a:lnTo>
                  <a:pt x="7574" y="7705"/>
                </a:lnTo>
                <a:lnTo>
                  <a:pt x="7603" y="7713"/>
                </a:lnTo>
                <a:lnTo>
                  <a:pt x="7633" y="7721"/>
                </a:lnTo>
                <a:lnTo>
                  <a:pt x="7661" y="7729"/>
                </a:lnTo>
                <a:lnTo>
                  <a:pt x="7690" y="7738"/>
                </a:lnTo>
                <a:lnTo>
                  <a:pt x="7717" y="7749"/>
                </a:lnTo>
                <a:lnTo>
                  <a:pt x="7745" y="7759"/>
                </a:lnTo>
                <a:lnTo>
                  <a:pt x="7772" y="7771"/>
                </a:lnTo>
                <a:lnTo>
                  <a:pt x="7800" y="7783"/>
                </a:lnTo>
                <a:lnTo>
                  <a:pt x="8960" y="6049"/>
                </a:lnTo>
                <a:lnTo>
                  <a:pt x="8968" y="6036"/>
                </a:lnTo>
                <a:lnTo>
                  <a:pt x="8977" y="6025"/>
                </a:lnTo>
                <a:lnTo>
                  <a:pt x="8987" y="6015"/>
                </a:lnTo>
                <a:lnTo>
                  <a:pt x="8998" y="6005"/>
                </a:lnTo>
                <a:lnTo>
                  <a:pt x="9009" y="5996"/>
                </a:lnTo>
                <a:lnTo>
                  <a:pt x="9021" y="5987"/>
                </a:lnTo>
                <a:lnTo>
                  <a:pt x="9035" y="5979"/>
                </a:lnTo>
                <a:lnTo>
                  <a:pt x="9048" y="5972"/>
                </a:lnTo>
                <a:lnTo>
                  <a:pt x="9062" y="5966"/>
                </a:lnTo>
                <a:lnTo>
                  <a:pt x="9076" y="5960"/>
                </a:lnTo>
                <a:lnTo>
                  <a:pt x="9091" y="5955"/>
                </a:lnTo>
                <a:lnTo>
                  <a:pt x="9106" y="5951"/>
                </a:lnTo>
                <a:lnTo>
                  <a:pt x="9121" y="5948"/>
                </a:lnTo>
                <a:lnTo>
                  <a:pt x="9137" y="5945"/>
                </a:lnTo>
                <a:lnTo>
                  <a:pt x="9153" y="5943"/>
                </a:lnTo>
                <a:lnTo>
                  <a:pt x="9170" y="5942"/>
                </a:lnTo>
                <a:lnTo>
                  <a:pt x="9187" y="5942"/>
                </a:lnTo>
                <a:lnTo>
                  <a:pt x="9204" y="5943"/>
                </a:lnTo>
                <a:lnTo>
                  <a:pt x="9221" y="5944"/>
                </a:lnTo>
                <a:lnTo>
                  <a:pt x="9239" y="5945"/>
                </a:lnTo>
                <a:lnTo>
                  <a:pt x="9257" y="5948"/>
                </a:lnTo>
                <a:lnTo>
                  <a:pt x="9275" y="5952"/>
                </a:lnTo>
                <a:lnTo>
                  <a:pt x="9292" y="5956"/>
                </a:lnTo>
                <a:lnTo>
                  <a:pt x="9310" y="5960"/>
                </a:lnTo>
                <a:lnTo>
                  <a:pt x="9328" y="5967"/>
                </a:lnTo>
                <a:lnTo>
                  <a:pt x="9346" y="5973"/>
                </a:lnTo>
                <a:lnTo>
                  <a:pt x="9363" y="5980"/>
                </a:lnTo>
                <a:lnTo>
                  <a:pt x="9381" y="5988"/>
                </a:lnTo>
                <a:lnTo>
                  <a:pt x="9399" y="5997"/>
                </a:lnTo>
                <a:lnTo>
                  <a:pt x="9416" y="6006"/>
                </a:lnTo>
                <a:lnTo>
                  <a:pt x="9435" y="6017"/>
                </a:lnTo>
                <a:lnTo>
                  <a:pt x="9452" y="6027"/>
                </a:lnTo>
                <a:lnTo>
                  <a:pt x="9468" y="6041"/>
                </a:lnTo>
                <a:lnTo>
                  <a:pt x="9485" y="6053"/>
                </a:lnTo>
                <a:lnTo>
                  <a:pt x="9500" y="6065"/>
                </a:lnTo>
                <a:lnTo>
                  <a:pt x="9515" y="6078"/>
                </a:lnTo>
                <a:lnTo>
                  <a:pt x="9529" y="6092"/>
                </a:lnTo>
                <a:lnTo>
                  <a:pt x="9543" y="6105"/>
                </a:lnTo>
                <a:lnTo>
                  <a:pt x="9555" y="6120"/>
                </a:lnTo>
                <a:lnTo>
                  <a:pt x="9568" y="6134"/>
                </a:lnTo>
                <a:lnTo>
                  <a:pt x="9579" y="6149"/>
                </a:lnTo>
                <a:lnTo>
                  <a:pt x="9589" y="6163"/>
                </a:lnTo>
                <a:lnTo>
                  <a:pt x="9599" y="6179"/>
                </a:lnTo>
                <a:lnTo>
                  <a:pt x="9609" y="6194"/>
                </a:lnTo>
                <a:lnTo>
                  <a:pt x="9617" y="6211"/>
                </a:lnTo>
                <a:lnTo>
                  <a:pt x="9625" y="6226"/>
                </a:lnTo>
                <a:lnTo>
                  <a:pt x="9632" y="6242"/>
                </a:lnTo>
                <a:lnTo>
                  <a:pt x="9639" y="6257"/>
                </a:lnTo>
                <a:lnTo>
                  <a:pt x="9644" y="6273"/>
                </a:lnTo>
                <a:lnTo>
                  <a:pt x="9649" y="6289"/>
                </a:lnTo>
                <a:lnTo>
                  <a:pt x="9652" y="6305"/>
                </a:lnTo>
                <a:lnTo>
                  <a:pt x="9655" y="6320"/>
                </a:lnTo>
                <a:lnTo>
                  <a:pt x="9657" y="6336"/>
                </a:lnTo>
                <a:lnTo>
                  <a:pt x="9659" y="6351"/>
                </a:lnTo>
                <a:lnTo>
                  <a:pt x="9659" y="6367"/>
                </a:lnTo>
                <a:lnTo>
                  <a:pt x="9659" y="6382"/>
                </a:lnTo>
                <a:lnTo>
                  <a:pt x="9657" y="6397"/>
                </a:lnTo>
                <a:lnTo>
                  <a:pt x="9655" y="6412"/>
                </a:lnTo>
                <a:lnTo>
                  <a:pt x="9652" y="6426"/>
                </a:lnTo>
                <a:lnTo>
                  <a:pt x="9648" y="6440"/>
                </a:lnTo>
                <a:lnTo>
                  <a:pt x="9643" y="6454"/>
                </a:lnTo>
                <a:lnTo>
                  <a:pt x="9637" y="6467"/>
                </a:lnTo>
                <a:lnTo>
                  <a:pt x="9629" y="6480"/>
                </a:lnTo>
                <a:lnTo>
                  <a:pt x="9621" y="6493"/>
                </a:lnTo>
                <a:lnTo>
                  <a:pt x="8359" y="8381"/>
                </a:lnTo>
                <a:lnTo>
                  <a:pt x="8367" y="8405"/>
                </a:lnTo>
                <a:lnTo>
                  <a:pt x="8376" y="8428"/>
                </a:lnTo>
                <a:lnTo>
                  <a:pt x="8383" y="8453"/>
                </a:lnTo>
                <a:lnTo>
                  <a:pt x="8391" y="8477"/>
                </a:lnTo>
                <a:lnTo>
                  <a:pt x="8404" y="8526"/>
                </a:lnTo>
                <a:lnTo>
                  <a:pt x="8414" y="8576"/>
                </a:lnTo>
                <a:lnTo>
                  <a:pt x="8420" y="8602"/>
                </a:lnTo>
                <a:lnTo>
                  <a:pt x="8424" y="8628"/>
                </a:lnTo>
                <a:lnTo>
                  <a:pt x="8427" y="8654"/>
                </a:lnTo>
                <a:lnTo>
                  <a:pt x="8430" y="8679"/>
                </a:lnTo>
                <a:lnTo>
                  <a:pt x="8432" y="8705"/>
                </a:lnTo>
                <a:lnTo>
                  <a:pt x="8433" y="8731"/>
                </a:lnTo>
                <a:lnTo>
                  <a:pt x="8434" y="8758"/>
                </a:lnTo>
                <a:lnTo>
                  <a:pt x="8435" y="8785"/>
                </a:lnTo>
                <a:lnTo>
                  <a:pt x="8434" y="8817"/>
                </a:lnTo>
                <a:lnTo>
                  <a:pt x="8433" y="8850"/>
                </a:lnTo>
                <a:lnTo>
                  <a:pt x="8430" y="8882"/>
                </a:lnTo>
                <a:lnTo>
                  <a:pt x="8427" y="8913"/>
                </a:lnTo>
                <a:lnTo>
                  <a:pt x="8423" y="8946"/>
                </a:lnTo>
                <a:lnTo>
                  <a:pt x="8418" y="8977"/>
                </a:lnTo>
                <a:lnTo>
                  <a:pt x="8411" y="9008"/>
                </a:lnTo>
                <a:lnTo>
                  <a:pt x="8404" y="9038"/>
                </a:lnTo>
                <a:lnTo>
                  <a:pt x="8397" y="9069"/>
                </a:lnTo>
                <a:lnTo>
                  <a:pt x="8388" y="9100"/>
                </a:lnTo>
                <a:lnTo>
                  <a:pt x="8379" y="9129"/>
                </a:lnTo>
                <a:lnTo>
                  <a:pt x="8369" y="9158"/>
                </a:lnTo>
                <a:lnTo>
                  <a:pt x="8358" y="9187"/>
                </a:lnTo>
                <a:lnTo>
                  <a:pt x="8347" y="9215"/>
                </a:lnTo>
                <a:lnTo>
                  <a:pt x="8334" y="9243"/>
                </a:lnTo>
                <a:lnTo>
                  <a:pt x="8321" y="9272"/>
                </a:lnTo>
                <a:lnTo>
                  <a:pt x="8991" y="9839"/>
                </a:lnTo>
                <a:lnTo>
                  <a:pt x="9006" y="9853"/>
                </a:lnTo>
                <a:lnTo>
                  <a:pt x="9020" y="9867"/>
                </a:lnTo>
                <a:lnTo>
                  <a:pt x="9035" y="9882"/>
                </a:lnTo>
                <a:lnTo>
                  <a:pt x="9047" y="9897"/>
                </a:lnTo>
                <a:lnTo>
                  <a:pt x="9059" y="9914"/>
                </a:lnTo>
                <a:lnTo>
                  <a:pt x="9070" y="9930"/>
                </a:lnTo>
                <a:lnTo>
                  <a:pt x="9079" y="9947"/>
                </a:lnTo>
                <a:lnTo>
                  <a:pt x="9089" y="9964"/>
                </a:lnTo>
                <a:lnTo>
                  <a:pt x="9097" y="9982"/>
                </a:lnTo>
                <a:lnTo>
                  <a:pt x="9104" y="9999"/>
                </a:lnTo>
                <a:lnTo>
                  <a:pt x="9111" y="10017"/>
                </a:lnTo>
                <a:lnTo>
                  <a:pt x="9117" y="10035"/>
                </a:lnTo>
                <a:lnTo>
                  <a:pt x="9121" y="10054"/>
                </a:lnTo>
                <a:lnTo>
                  <a:pt x="9125" y="10074"/>
                </a:lnTo>
                <a:lnTo>
                  <a:pt x="9128" y="10092"/>
                </a:lnTo>
                <a:lnTo>
                  <a:pt x="9130" y="10111"/>
                </a:lnTo>
                <a:lnTo>
                  <a:pt x="9131" y="10131"/>
                </a:lnTo>
                <a:lnTo>
                  <a:pt x="9131" y="10149"/>
                </a:lnTo>
                <a:lnTo>
                  <a:pt x="9130" y="10169"/>
                </a:lnTo>
                <a:lnTo>
                  <a:pt x="9129" y="10188"/>
                </a:lnTo>
                <a:lnTo>
                  <a:pt x="9126" y="10206"/>
                </a:lnTo>
                <a:lnTo>
                  <a:pt x="9123" y="10226"/>
                </a:lnTo>
                <a:lnTo>
                  <a:pt x="9118" y="10245"/>
                </a:lnTo>
                <a:lnTo>
                  <a:pt x="9114" y="10264"/>
                </a:lnTo>
                <a:lnTo>
                  <a:pt x="9107" y="10282"/>
                </a:lnTo>
                <a:lnTo>
                  <a:pt x="9100" y="10301"/>
                </a:lnTo>
                <a:lnTo>
                  <a:pt x="9092" y="10318"/>
                </a:lnTo>
                <a:lnTo>
                  <a:pt x="9083" y="10336"/>
                </a:lnTo>
                <a:lnTo>
                  <a:pt x="9073" y="10353"/>
                </a:lnTo>
                <a:lnTo>
                  <a:pt x="9062" y="10370"/>
                </a:lnTo>
                <a:lnTo>
                  <a:pt x="9051" y="10387"/>
                </a:lnTo>
                <a:lnTo>
                  <a:pt x="9038" y="10403"/>
                </a:lnTo>
                <a:lnTo>
                  <a:pt x="9023" y="10418"/>
                </a:lnTo>
                <a:lnTo>
                  <a:pt x="9009" y="10433"/>
                </a:lnTo>
                <a:lnTo>
                  <a:pt x="8994" y="10446"/>
                </a:lnTo>
                <a:lnTo>
                  <a:pt x="8980" y="10459"/>
                </a:lnTo>
                <a:lnTo>
                  <a:pt x="8964" y="10471"/>
                </a:lnTo>
                <a:lnTo>
                  <a:pt x="8947" y="10482"/>
                </a:lnTo>
                <a:lnTo>
                  <a:pt x="8931" y="10491"/>
                </a:lnTo>
                <a:lnTo>
                  <a:pt x="8914" y="10500"/>
                </a:lnTo>
                <a:lnTo>
                  <a:pt x="8896" y="10509"/>
                </a:lnTo>
                <a:lnTo>
                  <a:pt x="8878" y="10516"/>
                </a:lnTo>
                <a:lnTo>
                  <a:pt x="8860" y="10523"/>
                </a:lnTo>
                <a:lnTo>
                  <a:pt x="8842" y="10528"/>
                </a:lnTo>
                <a:lnTo>
                  <a:pt x="8823" y="10533"/>
                </a:lnTo>
                <a:lnTo>
                  <a:pt x="8804" y="10537"/>
                </a:lnTo>
                <a:lnTo>
                  <a:pt x="8785" y="10540"/>
                </a:lnTo>
                <a:lnTo>
                  <a:pt x="8766" y="10541"/>
                </a:lnTo>
                <a:lnTo>
                  <a:pt x="8747" y="10543"/>
                </a:lnTo>
                <a:lnTo>
                  <a:pt x="8728" y="10543"/>
                </a:lnTo>
                <a:lnTo>
                  <a:pt x="8709" y="10543"/>
                </a:lnTo>
                <a:lnTo>
                  <a:pt x="8690" y="10541"/>
                </a:lnTo>
                <a:lnTo>
                  <a:pt x="8671" y="10538"/>
                </a:lnTo>
                <a:lnTo>
                  <a:pt x="8652" y="10535"/>
                </a:lnTo>
                <a:lnTo>
                  <a:pt x="8633" y="10530"/>
                </a:lnTo>
                <a:lnTo>
                  <a:pt x="8614" y="10525"/>
                </a:lnTo>
                <a:lnTo>
                  <a:pt x="8595" y="10519"/>
                </a:lnTo>
                <a:lnTo>
                  <a:pt x="8577" y="10512"/>
                </a:lnTo>
                <a:lnTo>
                  <a:pt x="8559" y="10504"/>
                </a:lnTo>
                <a:lnTo>
                  <a:pt x="8542" y="10495"/>
                </a:lnTo>
                <a:lnTo>
                  <a:pt x="8525" y="10485"/>
                </a:lnTo>
                <a:lnTo>
                  <a:pt x="8508" y="10474"/>
                </a:lnTo>
                <a:lnTo>
                  <a:pt x="8492" y="10462"/>
                </a:lnTo>
                <a:lnTo>
                  <a:pt x="8476" y="10449"/>
                </a:lnTo>
                <a:lnTo>
                  <a:pt x="7728" y="9815"/>
                </a:lnTo>
                <a:lnTo>
                  <a:pt x="7705" y="9824"/>
                </a:lnTo>
                <a:lnTo>
                  <a:pt x="7683" y="9831"/>
                </a:lnTo>
                <a:lnTo>
                  <a:pt x="7661" y="9839"/>
                </a:lnTo>
                <a:lnTo>
                  <a:pt x="7638" y="9846"/>
                </a:lnTo>
                <a:lnTo>
                  <a:pt x="7615" y="9852"/>
                </a:lnTo>
                <a:lnTo>
                  <a:pt x="7591" y="9858"/>
                </a:lnTo>
                <a:lnTo>
                  <a:pt x="7568" y="9864"/>
                </a:lnTo>
                <a:lnTo>
                  <a:pt x="7544" y="9868"/>
                </a:lnTo>
                <a:lnTo>
                  <a:pt x="7520" y="9873"/>
                </a:lnTo>
                <a:lnTo>
                  <a:pt x="7497" y="9877"/>
                </a:lnTo>
                <a:lnTo>
                  <a:pt x="7473" y="9880"/>
                </a:lnTo>
                <a:lnTo>
                  <a:pt x="7449" y="9883"/>
                </a:lnTo>
                <a:lnTo>
                  <a:pt x="7424" y="9886"/>
                </a:lnTo>
                <a:lnTo>
                  <a:pt x="7399" y="9887"/>
                </a:lnTo>
                <a:lnTo>
                  <a:pt x="7374" y="9889"/>
                </a:lnTo>
                <a:lnTo>
                  <a:pt x="7350" y="9889"/>
                </a:lnTo>
                <a:lnTo>
                  <a:pt x="6849" y="10639"/>
                </a:lnTo>
                <a:lnTo>
                  <a:pt x="6840" y="10652"/>
                </a:lnTo>
                <a:lnTo>
                  <a:pt x="6831" y="10663"/>
                </a:lnTo>
                <a:lnTo>
                  <a:pt x="6820" y="10674"/>
                </a:lnTo>
                <a:lnTo>
                  <a:pt x="6810" y="10684"/>
                </a:lnTo>
                <a:lnTo>
                  <a:pt x="6798" y="10693"/>
                </a:lnTo>
                <a:lnTo>
                  <a:pt x="6785" y="10702"/>
                </a:lnTo>
                <a:lnTo>
                  <a:pt x="6773" y="10710"/>
                </a:lnTo>
                <a:lnTo>
                  <a:pt x="6760" y="10717"/>
                </a:lnTo>
                <a:lnTo>
                  <a:pt x="6746" y="10724"/>
                </a:lnTo>
                <a:lnTo>
                  <a:pt x="6732" y="10729"/>
                </a:lnTo>
                <a:lnTo>
                  <a:pt x="6717" y="10734"/>
                </a:lnTo>
                <a:lnTo>
                  <a:pt x="6702" y="10738"/>
                </a:lnTo>
                <a:lnTo>
                  <a:pt x="6686" y="10742"/>
                </a:lnTo>
                <a:lnTo>
                  <a:pt x="6671" y="10744"/>
                </a:lnTo>
                <a:lnTo>
                  <a:pt x="6654" y="10746"/>
                </a:lnTo>
                <a:lnTo>
                  <a:pt x="6638" y="10747"/>
                </a:lnTo>
                <a:lnTo>
                  <a:pt x="6621" y="10747"/>
                </a:lnTo>
                <a:lnTo>
                  <a:pt x="6604" y="10747"/>
                </a:lnTo>
                <a:lnTo>
                  <a:pt x="6586" y="10746"/>
                </a:lnTo>
                <a:lnTo>
                  <a:pt x="6569" y="10744"/>
                </a:lnTo>
                <a:lnTo>
                  <a:pt x="6551" y="10742"/>
                </a:lnTo>
                <a:lnTo>
                  <a:pt x="6533" y="10738"/>
                </a:lnTo>
                <a:lnTo>
                  <a:pt x="6515" y="10734"/>
                </a:lnTo>
                <a:lnTo>
                  <a:pt x="6498" y="10729"/>
                </a:lnTo>
                <a:lnTo>
                  <a:pt x="6480" y="10723"/>
                </a:lnTo>
                <a:lnTo>
                  <a:pt x="6462" y="10717"/>
                </a:lnTo>
                <a:lnTo>
                  <a:pt x="6444" y="10709"/>
                </a:lnTo>
                <a:lnTo>
                  <a:pt x="6427" y="10700"/>
                </a:lnTo>
                <a:lnTo>
                  <a:pt x="6409" y="10692"/>
                </a:lnTo>
                <a:lnTo>
                  <a:pt x="6392" y="10682"/>
                </a:lnTo>
                <a:lnTo>
                  <a:pt x="6373" y="10672"/>
                </a:lnTo>
                <a:lnTo>
                  <a:pt x="6357" y="10660"/>
                </a:lnTo>
                <a:lnTo>
                  <a:pt x="6356" y="10660"/>
                </a:lnTo>
                <a:lnTo>
                  <a:pt x="6339" y="10649"/>
                </a:lnTo>
                <a:lnTo>
                  <a:pt x="6322" y="10637"/>
                </a:lnTo>
                <a:lnTo>
                  <a:pt x="6307" y="10624"/>
                </a:lnTo>
                <a:lnTo>
                  <a:pt x="6292" y="10611"/>
                </a:lnTo>
                <a:lnTo>
                  <a:pt x="6278" y="10598"/>
                </a:lnTo>
                <a:lnTo>
                  <a:pt x="6264" y="10584"/>
                </a:lnTo>
                <a:lnTo>
                  <a:pt x="6252" y="10570"/>
                </a:lnTo>
                <a:lnTo>
                  <a:pt x="6240" y="10555"/>
                </a:lnTo>
                <a:lnTo>
                  <a:pt x="6228" y="10540"/>
                </a:lnTo>
                <a:lnTo>
                  <a:pt x="6217" y="10525"/>
                </a:lnTo>
                <a:lnTo>
                  <a:pt x="6207" y="10510"/>
                </a:lnTo>
                <a:lnTo>
                  <a:pt x="6198" y="10495"/>
                </a:lnTo>
                <a:lnTo>
                  <a:pt x="6190" y="10479"/>
                </a:lnTo>
                <a:lnTo>
                  <a:pt x="6181" y="10464"/>
                </a:lnTo>
                <a:lnTo>
                  <a:pt x="6174" y="10448"/>
                </a:lnTo>
                <a:lnTo>
                  <a:pt x="6168" y="10432"/>
                </a:lnTo>
                <a:lnTo>
                  <a:pt x="6163" y="10417"/>
                </a:lnTo>
                <a:lnTo>
                  <a:pt x="6158" y="10401"/>
                </a:lnTo>
                <a:lnTo>
                  <a:pt x="6154" y="10385"/>
                </a:lnTo>
                <a:lnTo>
                  <a:pt x="6152" y="10368"/>
                </a:lnTo>
                <a:lnTo>
                  <a:pt x="6149" y="10353"/>
                </a:lnTo>
                <a:lnTo>
                  <a:pt x="6149" y="10338"/>
                </a:lnTo>
                <a:lnTo>
                  <a:pt x="6148" y="10322"/>
                </a:lnTo>
                <a:lnTo>
                  <a:pt x="6149" y="10307"/>
                </a:lnTo>
                <a:lnTo>
                  <a:pt x="6150" y="10292"/>
                </a:lnTo>
                <a:lnTo>
                  <a:pt x="6152" y="10278"/>
                </a:lnTo>
                <a:lnTo>
                  <a:pt x="6156" y="10263"/>
                </a:lnTo>
                <a:lnTo>
                  <a:pt x="6160" y="10249"/>
                </a:lnTo>
                <a:lnTo>
                  <a:pt x="6165" y="10236"/>
                </a:lnTo>
                <a:lnTo>
                  <a:pt x="6171" y="10221"/>
                </a:lnTo>
                <a:lnTo>
                  <a:pt x="6178" y="10208"/>
                </a:lnTo>
                <a:lnTo>
                  <a:pt x="6187" y="10195"/>
                </a:lnTo>
                <a:close/>
                <a:moveTo>
                  <a:pt x="9739" y="1952"/>
                </a:moveTo>
                <a:lnTo>
                  <a:pt x="8050" y="2929"/>
                </a:lnTo>
                <a:lnTo>
                  <a:pt x="6361" y="3905"/>
                </a:lnTo>
                <a:lnTo>
                  <a:pt x="6361" y="2490"/>
                </a:lnTo>
                <a:lnTo>
                  <a:pt x="6085" y="2544"/>
                </a:lnTo>
                <a:lnTo>
                  <a:pt x="5814" y="2608"/>
                </a:lnTo>
                <a:lnTo>
                  <a:pt x="5546" y="2686"/>
                </a:lnTo>
                <a:lnTo>
                  <a:pt x="5285" y="2773"/>
                </a:lnTo>
                <a:lnTo>
                  <a:pt x="5028" y="2873"/>
                </a:lnTo>
                <a:lnTo>
                  <a:pt x="4777" y="2983"/>
                </a:lnTo>
                <a:lnTo>
                  <a:pt x="4531" y="3102"/>
                </a:lnTo>
                <a:lnTo>
                  <a:pt x="4292" y="3233"/>
                </a:lnTo>
                <a:lnTo>
                  <a:pt x="4059" y="3374"/>
                </a:lnTo>
                <a:lnTo>
                  <a:pt x="3833" y="3524"/>
                </a:lnTo>
                <a:lnTo>
                  <a:pt x="3614" y="3684"/>
                </a:lnTo>
                <a:lnTo>
                  <a:pt x="3402" y="3852"/>
                </a:lnTo>
                <a:lnTo>
                  <a:pt x="3197" y="4030"/>
                </a:lnTo>
                <a:lnTo>
                  <a:pt x="3000" y="4216"/>
                </a:lnTo>
                <a:lnTo>
                  <a:pt x="2812" y="4410"/>
                </a:lnTo>
                <a:lnTo>
                  <a:pt x="2632" y="4612"/>
                </a:lnTo>
                <a:lnTo>
                  <a:pt x="2460" y="4822"/>
                </a:lnTo>
                <a:lnTo>
                  <a:pt x="2297" y="5039"/>
                </a:lnTo>
                <a:lnTo>
                  <a:pt x="2144" y="5263"/>
                </a:lnTo>
                <a:lnTo>
                  <a:pt x="2000" y="5494"/>
                </a:lnTo>
                <a:lnTo>
                  <a:pt x="1866" y="5732"/>
                </a:lnTo>
                <a:lnTo>
                  <a:pt x="1743" y="5975"/>
                </a:lnTo>
                <a:lnTo>
                  <a:pt x="1629" y="6225"/>
                </a:lnTo>
                <a:lnTo>
                  <a:pt x="1527" y="6479"/>
                </a:lnTo>
                <a:lnTo>
                  <a:pt x="1435" y="6740"/>
                </a:lnTo>
                <a:lnTo>
                  <a:pt x="1355" y="7006"/>
                </a:lnTo>
                <a:lnTo>
                  <a:pt x="1285" y="7276"/>
                </a:lnTo>
                <a:lnTo>
                  <a:pt x="1229" y="7551"/>
                </a:lnTo>
                <a:lnTo>
                  <a:pt x="1184" y="7830"/>
                </a:lnTo>
                <a:lnTo>
                  <a:pt x="1152" y="8112"/>
                </a:lnTo>
                <a:lnTo>
                  <a:pt x="1133" y="8399"/>
                </a:lnTo>
                <a:lnTo>
                  <a:pt x="1126" y="8688"/>
                </a:lnTo>
                <a:lnTo>
                  <a:pt x="1134" y="9011"/>
                </a:lnTo>
                <a:lnTo>
                  <a:pt x="1159" y="9330"/>
                </a:lnTo>
                <a:lnTo>
                  <a:pt x="1198" y="9644"/>
                </a:lnTo>
                <a:lnTo>
                  <a:pt x="1253" y="9953"/>
                </a:lnTo>
                <a:lnTo>
                  <a:pt x="1324" y="10257"/>
                </a:lnTo>
                <a:lnTo>
                  <a:pt x="1408" y="10555"/>
                </a:lnTo>
                <a:lnTo>
                  <a:pt x="1507" y="10846"/>
                </a:lnTo>
                <a:lnTo>
                  <a:pt x="1620" y="11131"/>
                </a:lnTo>
                <a:lnTo>
                  <a:pt x="1746" y="11410"/>
                </a:lnTo>
                <a:lnTo>
                  <a:pt x="1884" y="11681"/>
                </a:lnTo>
                <a:lnTo>
                  <a:pt x="2036" y="11944"/>
                </a:lnTo>
                <a:lnTo>
                  <a:pt x="2200" y="12199"/>
                </a:lnTo>
                <a:lnTo>
                  <a:pt x="2375" y="12445"/>
                </a:lnTo>
                <a:lnTo>
                  <a:pt x="2562" y="12683"/>
                </a:lnTo>
                <a:lnTo>
                  <a:pt x="2759" y="12911"/>
                </a:lnTo>
                <a:lnTo>
                  <a:pt x="2968" y="13129"/>
                </a:lnTo>
                <a:lnTo>
                  <a:pt x="3185" y="13338"/>
                </a:lnTo>
                <a:lnTo>
                  <a:pt x="3413" y="13535"/>
                </a:lnTo>
                <a:lnTo>
                  <a:pt x="3650" y="13722"/>
                </a:lnTo>
                <a:lnTo>
                  <a:pt x="3896" y="13897"/>
                </a:lnTo>
                <a:lnTo>
                  <a:pt x="4151" y="14061"/>
                </a:lnTo>
                <a:lnTo>
                  <a:pt x="4414" y="14213"/>
                </a:lnTo>
                <a:lnTo>
                  <a:pt x="4685" y="14352"/>
                </a:lnTo>
                <a:lnTo>
                  <a:pt x="4962" y="14478"/>
                </a:lnTo>
                <a:lnTo>
                  <a:pt x="5248" y="14591"/>
                </a:lnTo>
                <a:lnTo>
                  <a:pt x="5539" y="14690"/>
                </a:lnTo>
                <a:lnTo>
                  <a:pt x="5837" y="14775"/>
                </a:lnTo>
                <a:lnTo>
                  <a:pt x="6140" y="14845"/>
                </a:lnTo>
                <a:lnTo>
                  <a:pt x="6449" y="14901"/>
                </a:lnTo>
                <a:lnTo>
                  <a:pt x="6762" y="14940"/>
                </a:lnTo>
                <a:lnTo>
                  <a:pt x="7080" y="14965"/>
                </a:lnTo>
                <a:lnTo>
                  <a:pt x="7403" y="14973"/>
                </a:lnTo>
                <a:lnTo>
                  <a:pt x="7655" y="14968"/>
                </a:lnTo>
                <a:lnTo>
                  <a:pt x="7905" y="14953"/>
                </a:lnTo>
                <a:lnTo>
                  <a:pt x="8152" y="14929"/>
                </a:lnTo>
                <a:lnTo>
                  <a:pt x="8396" y="14894"/>
                </a:lnTo>
                <a:lnTo>
                  <a:pt x="8638" y="14850"/>
                </a:lnTo>
                <a:lnTo>
                  <a:pt x="8876" y="14798"/>
                </a:lnTo>
                <a:lnTo>
                  <a:pt x="9110" y="14737"/>
                </a:lnTo>
                <a:lnTo>
                  <a:pt x="9342" y="14665"/>
                </a:lnTo>
                <a:lnTo>
                  <a:pt x="9569" y="14587"/>
                </a:lnTo>
                <a:lnTo>
                  <a:pt x="9792" y="14499"/>
                </a:lnTo>
                <a:lnTo>
                  <a:pt x="10010" y="14403"/>
                </a:lnTo>
                <a:lnTo>
                  <a:pt x="10225" y="14299"/>
                </a:lnTo>
                <a:lnTo>
                  <a:pt x="10435" y="14188"/>
                </a:lnTo>
                <a:lnTo>
                  <a:pt x="10641" y="14068"/>
                </a:lnTo>
                <a:lnTo>
                  <a:pt x="10841" y="13942"/>
                </a:lnTo>
                <a:lnTo>
                  <a:pt x="11036" y="13808"/>
                </a:lnTo>
                <a:lnTo>
                  <a:pt x="11226" y="13667"/>
                </a:lnTo>
                <a:lnTo>
                  <a:pt x="11410" y="13519"/>
                </a:lnTo>
                <a:lnTo>
                  <a:pt x="11589" y="13365"/>
                </a:lnTo>
                <a:lnTo>
                  <a:pt x="11761" y="13203"/>
                </a:lnTo>
                <a:lnTo>
                  <a:pt x="11928" y="13036"/>
                </a:lnTo>
                <a:lnTo>
                  <a:pt x="12088" y="12863"/>
                </a:lnTo>
                <a:lnTo>
                  <a:pt x="12241" y="12683"/>
                </a:lnTo>
                <a:lnTo>
                  <a:pt x="12388" y="12498"/>
                </a:lnTo>
                <a:lnTo>
                  <a:pt x="12529" y="12307"/>
                </a:lnTo>
                <a:lnTo>
                  <a:pt x="12661" y="12112"/>
                </a:lnTo>
                <a:lnTo>
                  <a:pt x="12787" y="11911"/>
                </a:lnTo>
                <a:lnTo>
                  <a:pt x="12906" y="11705"/>
                </a:lnTo>
                <a:lnTo>
                  <a:pt x="13016" y="11493"/>
                </a:lnTo>
                <a:lnTo>
                  <a:pt x="13119" y="11278"/>
                </a:lnTo>
                <a:lnTo>
                  <a:pt x="13214" y="11059"/>
                </a:lnTo>
                <a:lnTo>
                  <a:pt x="13301" y="10834"/>
                </a:lnTo>
                <a:lnTo>
                  <a:pt x="14420" y="11044"/>
                </a:lnTo>
                <a:lnTo>
                  <a:pt x="14323" y="11316"/>
                </a:lnTo>
                <a:lnTo>
                  <a:pt x="14214" y="11584"/>
                </a:lnTo>
                <a:lnTo>
                  <a:pt x="14097" y="11847"/>
                </a:lnTo>
                <a:lnTo>
                  <a:pt x="13969" y="12103"/>
                </a:lnTo>
                <a:lnTo>
                  <a:pt x="13831" y="12355"/>
                </a:lnTo>
                <a:lnTo>
                  <a:pt x="13684" y="12600"/>
                </a:lnTo>
                <a:lnTo>
                  <a:pt x="13529" y="12840"/>
                </a:lnTo>
                <a:lnTo>
                  <a:pt x="13365" y="13071"/>
                </a:lnTo>
                <a:lnTo>
                  <a:pt x="13192" y="13298"/>
                </a:lnTo>
                <a:lnTo>
                  <a:pt x="13011" y="13517"/>
                </a:lnTo>
                <a:lnTo>
                  <a:pt x="12821" y="13729"/>
                </a:lnTo>
                <a:lnTo>
                  <a:pt x="12624" y="13933"/>
                </a:lnTo>
                <a:lnTo>
                  <a:pt x="12419" y="14130"/>
                </a:lnTo>
                <a:lnTo>
                  <a:pt x="12207" y="14319"/>
                </a:lnTo>
                <a:lnTo>
                  <a:pt x="11988" y="14500"/>
                </a:lnTo>
                <a:lnTo>
                  <a:pt x="11762" y="14672"/>
                </a:lnTo>
                <a:lnTo>
                  <a:pt x="11529" y="14836"/>
                </a:lnTo>
                <a:lnTo>
                  <a:pt x="11290" y="14991"/>
                </a:lnTo>
                <a:lnTo>
                  <a:pt x="11044" y="15138"/>
                </a:lnTo>
                <a:lnTo>
                  <a:pt x="10793" y="15274"/>
                </a:lnTo>
                <a:lnTo>
                  <a:pt x="10536" y="15402"/>
                </a:lnTo>
                <a:lnTo>
                  <a:pt x="10274" y="15518"/>
                </a:lnTo>
                <a:lnTo>
                  <a:pt x="10005" y="15626"/>
                </a:lnTo>
                <a:lnTo>
                  <a:pt x="9734" y="15723"/>
                </a:lnTo>
                <a:lnTo>
                  <a:pt x="9456" y="15809"/>
                </a:lnTo>
                <a:lnTo>
                  <a:pt x="9174" y="15886"/>
                </a:lnTo>
                <a:lnTo>
                  <a:pt x="8888" y="15950"/>
                </a:lnTo>
                <a:lnTo>
                  <a:pt x="8598" y="16003"/>
                </a:lnTo>
                <a:lnTo>
                  <a:pt x="8304" y="16046"/>
                </a:lnTo>
                <a:lnTo>
                  <a:pt x="8006" y="16076"/>
                </a:lnTo>
                <a:lnTo>
                  <a:pt x="7706" y="16094"/>
                </a:lnTo>
                <a:lnTo>
                  <a:pt x="7403" y="16100"/>
                </a:lnTo>
                <a:lnTo>
                  <a:pt x="7023" y="16091"/>
                </a:lnTo>
                <a:lnTo>
                  <a:pt x="6647" y="16062"/>
                </a:lnTo>
                <a:lnTo>
                  <a:pt x="6277" y="16014"/>
                </a:lnTo>
                <a:lnTo>
                  <a:pt x="5913" y="15949"/>
                </a:lnTo>
                <a:lnTo>
                  <a:pt x="5555" y="15867"/>
                </a:lnTo>
                <a:lnTo>
                  <a:pt x="5205" y="15766"/>
                </a:lnTo>
                <a:lnTo>
                  <a:pt x="4861" y="15649"/>
                </a:lnTo>
                <a:lnTo>
                  <a:pt x="4525" y="15516"/>
                </a:lnTo>
                <a:lnTo>
                  <a:pt x="4197" y="15367"/>
                </a:lnTo>
                <a:lnTo>
                  <a:pt x="3878" y="15203"/>
                </a:lnTo>
                <a:lnTo>
                  <a:pt x="3568" y="15025"/>
                </a:lnTo>
                <a:lnTo>
                  <a:pt x="3268" y="14832"/>
                </a:lnTo>
                <a:lnTo>
                  <a:pt x="2978" y="14625"/>
                </a:lnTo>
                <a:lnTo>
                  <a:pt x="2697" y="14404"/>
                </a:lnTo>
                <a:lnTo>
                  <a:pt x="2429" y="14171"/>
                </a:lnTo>
                <a:lnTo>
                  <a:pt x="2172" y="13925"/>
                </a:lnTo>
                <a:lnTo>
                  <a:pt x="1926" y="13668"/>
                </a:lnTo>
                <a:lnTo>
                  <a:pt x="1693" y="13399"/>
                </a:lnTo>
                <a:lnTo>
                  <a:pt x="1473" y="13119"/>
                </a:lnTo>
                <a:lnTo>
                  <a:pt x="1266" y="12828"/>
                </a:lnTo>
                <a:lnTo>
                  <a:pt x="1073" y="12528"/>
                </a:lnTo>
                <a:lnTo>
                  <a:pt x="895" y="12217"/>
                </a:lnTo>
                <a:lnTo>
                  <a:pt x="732" y="11898"/>
                </a:lnTo>
                <a:lnTo>
                  <a:pt x="583" y="11569"/>
                </a:lnTo>
                <a:lnTo>
                  <a:pt x="450" y="11233"/>
                </a:lnTo>
                <a:lnTo>
                  <a:pt x="334" y="10889"/>
                </a:lnTo>
                <a:lnTo>
                  <a:pt x="233" y="10537"/>
                </a:lnTo>
                <a:lnTo>
                  <a:pt x="151" y="10179"/>
                </a:lnTo>
                <a:lnTo>
                  <a:pt x="85" y="9815"/>
                </a:lnTo>
                <a:lnTo>
                  <a:pt x="38" y="9445"/>
                </a:lnTo>
                <a:lnTo>
                  <a:pt x="9" y="9069"/>
                </a:lnTo>
                <a:lnTo>
                  <a:pt x="0" y="8688"/>
                </a:lnTo>
                <a:lnTo>
                  <a:pt x="8" y="8341"/>
                </a:lnTo>
                <a:lnTo>
                  <a:pt x="32" y="7998"/>
                </a:lnTo>
                <a:lnTo>
                  <a:pt x="71" y="7659"/>
                </a:lnTo>
                <a:lnTo>
                  <a:pt x="126" y="7323"/>
                </a:lnTo>
                <a:lnTo>
                  <a:pt x="195" y="6994"/>
                </a:lnTo>
                <a:lnTo>
                  <a:pt x="279" y="6670"/>
                </a:lnTo>
                <a:lnTo>
                  <a:pt x="377" y="6352"/>
                </a:lnTo>
                <a:lnTo>
                  <a:pt x="489" y="6041"/>
                </a:lnTo>
                <a:lnTo>
                  <a:pt x="614" y="5736"/>
                </a:lnTo>
                <a:lnTo>
                  <a:pt x="752" y="5437"/>
                </a:lnTo>
                <a:lnTo>
                  <a:pt x="902" y="5146"/>
                </a:lnTo>
                <a:lnTo>
                  <a:pt x="1066" y="4862"/>
                </a:lnTo>
                <a:lnTo>
                  <a:pt x="1241" y="4587"/>
                </a:lnTo>
                <a:lnTo>
                  <a:pt x="1428" y="4320"/>
                </a:lnTo>
                <a:lnTo>
                  <a:pt x="1626" y="4061"/>
                </a:lnTo>
                <a:lnTo>
                  <a:pt x="1835" y="3812"/>
                </a:lnTo>
                <a:lnTo>
                  <a:pt x="2054" y="3572"/>
                </a:lnTo>
                <a:lnTo>
                  <a:pt x="2283" y="3343"/>
                </a:lnTo>
                <a:lnTo>
                  <a:pt x="2522" y="3122"/>
                </a:lnTo>
                <a:lnTo>
                  <a:pt x="2772" y="2913"/>
                </a:lnTo>
                <a:lnTo>
                  <a:pt x="3029" y="2715"/>
                </a:lnTo>
                <a:lnTo>
                  <a:pt x="3295" y="2527"/>
                </a:lnTo>
                <a:lnTo>
                  <a:pt x="3571" y="2352"/>
                </a:lnTo>
                <a:lnTo>
                  <a:pt x="3853" y="2188"/>
                </a:lnTo>
                <a:lnTo>
                  <a:pt x="4143" y="2037"/>
                </a:lnTo>
                <a:lnTo>
                  <a:pt x="4442" y="1898"/>
                </a:lnTo>
                <a:lnTo>
                  <a:pt x="4745" y="1772"/>
                </a:lnTo>
                <a:lnTo>
                  <a:pt x="5057" y="1659"/>
                </a:lnTo>
                <a:lnTo>
                  <a:pt x="5375" y="1561"/>
                </a:lnTo>
                <a:lnTo>
                  <a:pt x="5698" y="1476"/>
                </a:lnTo>
                <a:lnTo>
                  <a:pt x="6027" y="1406"/>
                </a:lnTo>
                <a:lnTo>
                  <a:pt x="6361" y="1349"/>
                </a:lnTo>
                <a:lnTo>
                  <a:pt x="6361" y="0"/>
                </a:lnTo>
                <a:lnTo>
                  <a:pt x="8050" y="976"/>
                </a:lnTo>
                <a:lnTo>
                  <a:pt x="9739" y="1952"/>
                </a:lnTo>
                <a:close/>
                <a:moveTo>
                  <a:pt x="12449" y="4959"/>
                </a:moveTo>
                <a:lnTo>
                  <a:pt x="13380" y="4324"/>
                </a:lnTo>
                <a:lnTo>
                  <a:pt x="13428" y="4392"/>
                </a:lnTo>
                <a:lnTo>
                  <a:pt x="13476" y="4461"/>
                </a:lnTo>
                <a:lnTo>
                  <a:pt x="13524" y="4530"/>
                </a:lnTo>
                <a:lnTo>
                  <a:pt x="13571" y="4600"/>
                </a:lnTo>
                <a:lnTo>
                  <a:pt x="13617" y="4670"/>
                </a:lnTo>
                <a:lnTo>
                  <a:pt x="13661" y="4740"/>
                </a:lnTo>
                <a:lnTo>
                  <a:pt x="13707" y="4812"/>
                </a:lnTo>
                <a:lnTo>
                  <a:pt x="13751" y="4883"/>
                </a:lnTo>
                <a:lnTo>
                  <a:pt x="13793" y="4956"/>
                </a:lnTo>
                <a:lnTo>
                  <a:pt x="13835" y="5028"/>
                </a:lnTo>
                <a:lnTo>
                  <a:pt x="13876" y="5102"/>
                </a:lnTo>
                <a:lnTo>
                  <a:pt x="13917" y="5175"/>
                </a:lnTo>
                <a:lnTo>
                  <a:pt x="13956" y="5250"/>
                </a:lnTo>
                <a:lnTo>
                  <a:pt x="13995" y="5324"/>
                </a:lnTo>
                <a:lnTo>
                  <a:pt x="14033" y="5400"/>
                </a:lnTo>
                <a:lnTo>
                  <a:pt x="14070" y="5475"/>
                </a:lnTo>
                <a:lnTo>
                  <a:pt x="13075" y="6004"/>
                </a:lnTo>
                <a:lnTo>
                  <a:pt x="13042" y="5936"/>
                </a:lnTo>
                <a:lnTo>
                  <a:pt x="13008" y="5867"/>
                </a:lnTo>
                <a:lnTo>
                  <a:pt x="12973" y="5799"/>
                </a:lnTo>
                <a:lnTo>
                  <a:pt x="12938" y="5732"/>
                </a:lnTo>
                <a:lnTo>
                  <a:pt x="12901" y="5665"/>
                </a:lnTo>
                <a:lnTo>
                  <a:pt x="12863" y="5598"/>
                </a:lnTo>
                <a:lnTo>
                  <a:pt x="12825" y="5531"/>
                </a:lnTo>
                <a:lnTo>
                  <a:pt x="12787" y="5466"/>
                </a:lnTo>
                <a:lnTo>
                  <a:pt x="12747" y="5401"/>
                </a:lnTo>
                <a:lnTo>
                  <a:pt x="12707" y="5336"/>
                </a:lnTo>
                <a:lnTo>
                  <a:pt x="12665" y="5272"/>
                </a:lnTo>
                <a:lnTo>
                  <a:pt x="12624" y="5208"/>
                </a:lnTo>
                <a:lnTo>
                  <a:pt x="12582" y="5146"/>
                </a:lnTo>
                <a:lnTo>
                  <a:pt x="12538" y="5083"/>
                </a:lnTo>
                <a:lnTo>
                  <a:pt x="12494" y="5021"/>
                </a:lnTo>
                <a:lnTo>
                  <a:pt x="12449" y="4959"/>
                </a:lnTo>
                <a:close/>
                <a:moveTo>
                  <a:pt x="13679" y="8685"/>
                </a:moveTo>
                <a:lnTo>
                  <a:pt x="14805" y="8645"/>
                </a:lnTo>
                <a:lnTo>
                  <a:pt x="14805" y="8656"/>
                </a:lnTo>
                <a:lnTo>
                  <a:pt x="14805" y="8667"/>
                </a:lnTo>
                <a:lnTo>
                  <a:pt x="14805" y="8678"/>
                </a:lnTo>
                <a:lnTo>
                  <a:pt x="14805" y="8688"/>
                </a:lnTo>
                <a:lnTo>
                  <a:pt x="14804" y="8787"/>
                </a:lnTo>
                <a:lnTo>
                  <a:pt x="14802" y="8885"/>
                </a:lnTo>
                <a:lnTo>
                  <a:pt x="14799" y="8984"/>
                </a:lnTo>
                <a:lnTo>
                  <a:pt x="14794" y="9081"/>
                </a:lnTo>
                <a:lnTo>
                  <a:pt x="14789" y="9178"/>
                </a:lnTo>
                <a:lnTo>
                  <a:pt x="14781" y="9276"/>
                </a:lnTo>
                <a:lnTo>
                  <a:pt x="14773" y="9372"/>
                </a:lnTo>
                <a:lnTo>
                  <a:pt x="14764" y="9468"/>
                </a:lnTo>
                <a:lnTo>
                  <a:pt x="14753" y="9564"/>
                </a:lnTo>
                <a:lnTo>
                  <a:pt x="14741" y="9660"/>
                </a:lnTo>
                <a:lnTo>
                  <a:pt x="14728" y="9755"/>
                </a:lnTo>
                <a:lnTo>
                  <a:pt x="14714" y="9849"/>
                </a:lnTo>
                <a:lnTo>
                  <a:pt x="14697" y="9944"/>
                </a:lnTo>
                <a:lnTo>
                  <a:pt x="14680" y="10037"/>
                </a:lnTo>
                <a:lnTo>
                  <a:pt x="14662" y="10132"/>
                </a:lnTo>
                <a:lnTo>
                  <a:pt x="14644" y="10225"/>
                </a:lnTo>
                <a:lnTo>
                  <a:pt x="13537" y="10017"/>
                </a:lnTo>
                <a:lnTo>
                  <a:pt x="13553" y="9938"/>
                </a:lnTo>
                <a:lnTo>
                  <a:pt x="13569" y="9856"/>
                </a:lnTo>
                <a:lnTo>
                  <a:pt x="13584" y="9776"/>
                </a:lnTo>
                <a:lnTo>
                  <a:pt x="13598" y="9693"/>
                </a:lnTo>
                <a:lnTo>
                  <a:pt x="13610" y="9612"/>
                </a:lnTo>
                <a:lnTo>
                  <a:pt x="13622" y="9529"/>
                </a:lnTo>
                <a:lnTo>
                  <a:pt x="13633" y="9447"/>
                </a:lnTo>
                <a:lnTo>
                  <a:pt x="13642" y="9363"/>
                </a:lnTo>
                <a:lnTo>
                  <a:pt x="13650" y="9280"/>
                </a:lnTo>
                <a:lnTo>
                  <a:pt x="13658" y="9197"/>
                </a:lnTo>
                <a:lnTo>
                  <a:pt x="13664" y="9113"/>
                </a:lnTo>
                <a:lnTo>
                  <a:pt x="13669" y="9028"/>
                </a:lnTo>
                <a:lnTo>
                  <a:pt x="13673" y="8945"/>
                </a:lnTo>
                <a:lnTo>
                  <a:pt x="13676" y="8859"/>
                </a:lnTo>
                <a:lnTo>
                  <a:pt x="13678" y="8773"/>
                </a:lnTo>
                <a:lnTo>
                  <a:pt x="13679" y="8688"/>
                </a:lnTo>
                <a:lnTo>
                  <a:pt x="13679" y="8687"/>
                </a:lnTo>
                <a:lnTo>
                  <a:pt x="13679" y="8685"/>
                </a:lnTo>
                <a:close/>
                <a:moveTo>
                  <a:pt x="13387" y="6796"/>
                </a:moveTo>
                <a:lnTo>
                  <a:pt x="14396" y="6260"/>
                </a:lnTo>
                <a:lnTo>
                  <a:pt x="14427" y="6353"/>
                </a:lnTo>
                <a:lnTo>
                  <a:pt x="14457" y="6446"/>
                </a:lnTo>
                <a:lnTo>
                  <a:pt x="14486" y="6540"/>
                </a:lnTo>
                <a:lnTo>
                  <a:pt x="14514" y="6633"/>
                </a:lnTo>
                <a:lnTo>
                  <a:pt x="14541" y="6729"/>
                </a:lnTo>
                <a:lnTo>
                  <a:pt x="14566" y="6823"/>
                </a:lnTo>
                <a:lnTo>
                  <a:pt x="14590" y="6919"/>
                </a:lnTo>
                <a:lnTo>
                  <a:pt x="14613" y="7015"/>
                </a:lnTo>
                <a:lnTo>
                  <a:pt x="14635" y="7112"/>
                </a:lnTo>
                <a:lnTo>
                  <a:pt x="14655" y="7209"/>
                </a:lnTo>
                <a:lnTo>
                  <a:pt x="14674" y="7306"/>
                </a:lnTo>
                <a:lnTo>
                  <a:pt x="14692" y="7404"/>
                </a:lnTo>
                <a:lnTo>
                  <a:pt x="14709" y="7503"/>
                </a:lnTo>
                <a:lnTo>
                  <a:pt x="14725" y="7601"/>
                </a:lnTo>
                <a:lnTo>
                  <a:pt x="14739" y="7701"/>
                </a:lnTo>
                <a:lnTo>
                  <a:pt x="14752" y="7799"/>
                </a:lnTo>
                <a:lnTo>
                  <a:pt x="13621" y="7840"/>
                </a:lnTo>
                <a:lnTo>
                  <a:pt x="13611" y="7773"/>
                </a:lnTo>
                <a:lnTo>
                  <a:pt x="13601" y="7706"/>
                </a:lnTo>
                <a:lnTo>
                  <a:pt x="13590" y="7640"/>
                </a:lnTo>
                <a:lnTo>
                  <a:pt x="13579" y="7573"/>
                </a:lnTo>
                <a:lnTo>
                  <a:pt x="13566" y="7508"/>
                </a:lnTo>
                <a:lnTo>
                  <a:pt x="13554" y="7441"/>
                </a:lnTo>
                <a:lnTo>
                  <a:pt x="13540" y="7376"/>
                </a:lnTo>
                <a:lnTo>
                  <a:pt x="13526" y="7310"/>
                </a:lnTo>
                <a:lnTo>
                  <a:pt x="13511" y="7246"/>
                </a:lnTo>
                <a:lnTo>
                  <a:pt x="13496" y="7181"/>
                </a:lnTo>
                <a:lnTo>
                  <a:pt x="13478" y="7116"/>
                </a:lnTo>
                <a:lnTo>
                  <a:pt x="13461" y="7052"/>
                </a:lnTo>
                <a:lnTo>
                  <a:pt x="13444" y="6987"/>
                </a:lnTo>
                <a:lnTo>
                  <a:pt x="13426" y="6924"/>
                </a:lnTo>
                <a:lnTo>
                  <a:pt x="13407" y="6861"/>
                </a:lnTo>
                <a:lnTo>
                  <a:pt x="13387" y="6796"/>
                </a:lnTo>
                <a:close/>
              </a:path>
            </a:pathLst>
          </a:custGeom>
          <a:solidFill>
            <a:srgbClr val="5F90C9"/>
          </a:solidFill>
          <a:ln w="9525">
            <a:noFill/>
            <a:round/>
            <a:headEnd/>
            <a:tailEnd/>
          </a:ln>
        </p:spPr>
        <p:txBody>
          <a:bodyPr vert="horz" wrap="square" lIns="91428" tIns="45714" rIns="91428" bIns="45714" numCol="1" anchor="t" anchorCtr="0" compatLnSpc="1">
            <a:prstTxWarp prst="textNoShape">
              <a:avLst/>
            </a:prstTxWarp>
          </a:bodyPr>
          <a:lstStyle/>
          <a:p>
            <a:pPr defTabSz="1219028"/>
            <a:endParaRPr lang="zh-CN" altLang="en-US" dirty="0">
              <a:latin typeface="Arial"/>
              <a:ea typeface="微软雅黑"/>
            </a:endParaRPr>
          </a:p>
        </p:txBody>
      </p:sp>
      <p:sp>
        <p:nvSpPr>
          <p:cNvPr id="65" name="矩形 64"/>
          <p:cNvSpPr/>
          <p:nvPr/>
        </p:nvSpPr>
        <p:spPr>
          <a:xfrm>
            <a:off x="2378417" y="2709714"/>
            <a:ext cx="1846962" cy="461655"/>
          </a:xfrm>
          <a:prstGeom prst="rect">
            <a:avLst/>
          </a:prstGeom>
        </p:spPr>
        <p:txBody>
          <a:bodyPr wrap="none" lIns="91431" tIns="45715" rIns="91431" bIns="45715">
            <a:spAutoFit/>
          </a:bodyPr>
          <a:lstStyle/>
          <a:p>
            <a:r>
              <a:rPr lang="en-US" altLang="zh-CN" kern="0" dirty="0">
                <a:latin typeface="Arial"/>
                <a:ea typeface="微软雅黑"/>
              </a:rPr>
              <a:t>Applications</a:t>
            </a:r>
            <a:endParaRPr lang="zh-CN" altLang="en-US" kern="0" dirty="0">
              <a:latin typeface="Arial"/>
              <a:ea typeface="微软雅黑"/>
            </a:endParaRPr>
          </a:p>
        </p:txBody>
      </p:sp>
      <p:pic>
        <p:nvPicPr>
          <p:cNvPr id="66" name="图片 65"/>
          <p:cNvPicPr>
            <a:picLocks noChangeAspect="1"/>
          </p:cNvPicPr>
          <p:nvPr/>
        </p:nvPicPr>
        <p:blipFill>
          <a:blip r:embed="rId4" cstate="print"/>
          <a:stretch>
            <a:fillRect/>
          </a:stretch>
        </p:blipFill>
        <p:spPr>
          <a:xfrm>
            <a:off x="6252104" y="5641593"/>
            <a:ext cx="1119185" cy="899532"/>
          </a:xfrm>
          <a:prstGeom prst="rect">
            <a:avLst/>
          </a:prstGeom>
        </p:spPr>
      </p:pic>
      <p:pic>
        <p:nvPicPr>
          <p:cNvPr id="67" name="图片 66"/>
          <p:cNvPicPr>
            <a:picLocks noChangeAspect="1"/>
          </p:cNvPicPr>
          <p:nvPr/>
        </p:nvPicPr>
        <p:blipFill>
          <a:blip r:embed="rId4" cstate="print"/>
          <a:stretch>
            <a:fillRect/>
          </a:stretch>
        </p:blipFill>
        <p:spPr>
          <a:xfrm>
            <a:off x="6093491" y="5529286"/>
            <a:ext cx="1119185" cy="899532"/>
          </a:xfrm>
          <a:prstGeom prst="rect">
            <a:avLst/>
          </a:prstGeom>
        </p:spPr>
      </p:pic>
      <p:pic>
        <p:nvPicPr>
          <p:cNvPr id="68" name="图片 67"/>
          <p:cNvPicPr>
            <a:picLocks noChangeAspect="1"/>
          </p:cNvPicPr>
          <p:nvPr/>
        </p:nvPicPr>
        <p:blipFill>
          <a:blip r:embed="rId4" cstate="print"/>
          <a:stretch>
            <a:fillRect/>
          </a:stretch>
        </p:blipFill>
        <p:spPr>
          <a:xfrm>
            <a:off x="5897104" y="5387698"/>
            <a:ext cx="1119185" cy="899532"/>
          </a:xfrm>
          <a:prstGeom prst="rect">
            <a:avLst/>
          </a:prstGeom>
        </p:spPr>
      </p:pic>
      <p:pic>
        <p:nvPicPr>
          <p:cNvPr id="69"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rot="16200000">
            <a:off x="6012682" y="4170066"/>
            <a:ext cx="1059762" cy="1402650"/>
          </a:xfrm>
          <a:prstGeom prst="rect">
            <a:avLst/>
          </a:prstGeom>
          <a:noFill/>
          <a:extLst/>
        </p:spPr>
      </p:pic>
      <p:sp>
        <p:nvSpPr>
          <p:cNvPr id="106" name="TextBox 131"/>
          <p:cNvSpPr txBox="1"/>
          <p:nvPr/>
        </p:nvSpPr>
        <p:spPr>
          <a:xfrm>
            <a:off x="5683606" y="2847040"/>
            <a:ext cx="1326371" cy="430887"/>
          </a:xfrm>
          <a:prstGeom prst="rect">
            <a:avLst/>
          </a:prstGeom>
          <a:noFill/>
          <a:ln>
            <a:noFill/>
          </a:ln>
        </p:spPr>
        <p:txBody>
          <a:bodyPr wrap="square" lIns="91431" tIns="45715" rIns="91431" bIns="45715" rtlCol="0">
            <a:spAutoFit/>
          </a:bodyPr>
          <a:lstStyle/>
          <a:p>
            <a:pPr algn="ctr"/>
            <a:r>
              <a:rPr lang="en-US" altLang="zh-CN" sz="1100" dirty="0"/>
              <a:t>AI Controller</a:t>
            </a:r>
          </a:p>
          <a:p>
            <a:pPr algn="ctr"/>
            <a:r>
              <a:rPr lang="en-US" altLang="zh-CN" sz="1100" dirty="0"/>
              <a:t>(Close Loop)</a:t>
            </a:r>
            <a:endParaRPr lang="zh-CN" altLang="en-US" sz="1100" dirty="0"/>
          </a:p>
        </p:txBody>
      </p:sp>
      <p:pic>
        <p:nvPicPr>
          <p:cNvPr id="107" name="图片 106"/>
          <p:cNvPicPr>
            <a:picLocks noChangeAspect="1"/>
          </p:cNvPicPr>
          <p:nvPr/>
        </p:nvPicPr>
        <p:blipFill>
          <a:blip r:embed="rId6" cstate="print"/>
          <a:stretch>
            <a:fillRect/>
          </a:stretch>
        </p:blipFill>
        <p:spPr>
          <a:xfrm>
            <a:off x="5886797" y="3633192"/>
            <a:ext cx="1556394" cy="619400"/>
          </a:xfrm>
          <a:prstGeom prst="rect">
            <a:avLst/>
          </a:prstGeom>
        </p:spPr>
      </p:pic>
      <p:sp>
        <p:nvSpPr>
          <p:cNvPr id="108" name="前凸带形 107"/>
          <p:cNvSpPr/>
          <p:nvPr/>
        </p:nvSpPr>
        <p:spPr>
          <a:xfrm>
            <a:off x="2641203" y="1053530"/>
            <a:ext cx="2359350" cy="467698"/>
          </a:xfrm>
          <a:prstGeom prst="ribbon">
            <a:avLst>
              <a:gd name="adj1" fmla="val 16667"/>
              <a:gd name="adj2" fmla="val 67661"/>
            </a:avLst>
          </a:prstGeom>
        </p:spPr>
        <p:style>
          <a:lnRef idx="2">
            <a:schemeClr val="accent1">
              <a:shade val="50000"/>
            </a:schemeClr>
          </a:lnRef>
          <a:fillRef idx="1">
            <a:schemeClr val="accent1"/>
          </a:fillRef>
          <a:effectRef idx="0">
            <a:schemeClr val="accent1"/>
          </a:effectRef>
          <a:fontRef idx="minor">
            <a:schemeClr val="lt1"/>
          </a:fontRef>
        </p:style>
        <p:txBody>
          <a:bodyPr lIns="91458" tIns="45729" rIns="91458" bIns="45729" rtlCol="0" anchor="ctr"/>
          <a:lstStyle/>
          <a:p>
            <a:pPr algn="ctr"/>
            <a:r>
              <a:rPr lang="en-US" altLang="zh-CN" sz="1800" dirty="0"/>
              <a:t>AI + Modeling</a:t>
            </a:r>
            <a:endParaRPr lang="zh-CN" altLang="en-US" sz="1800" dirty="0"/>
          </a:p>
        </p:txBody>
      </p:sp>
      <p:pic>
        <p:nvPicPr>
          <p:cNvPr id="110" name="图片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6544" y="1657872"/>
            <a:ext cx="1100349" cy="640362"/>
          </a:xfrm>
          <a:prstGeom prst="rect">
            <a:avLst/>
          </a:prstGeom>
        </p:spPr>
      </p:pic>
      <p:pic>
        <p:nvPicPr>
          <p:cNvPr id="111" name="图片 1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37331" y="1673595"/>
            <a:ext cx="1124134" cy="628401"/>
          </a:xfrm>
          <a:prstGeom prst="rect">
            <a:avLst/>
          </a:prstGeom>
        </p:spPr>
      </p:pic>
      <p:pic>
        <p:nvPicPr>
          <p:cNvPr id="112" name="图片 1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9801" y="1720372"/>
            <a:ext cx="1012056" cy="621396"/>
          </a:xfrm>
          <a:prstGeom prst="rect">
            <a:avLst/>
          </a:prstGeom>
        </p:spPr>
      </p:pic>
      <p:pic>
        <p:nvPicPr>
          <p:cNvPr id="113" name="图片 1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098586" y="1684798"/>
            <a:ext cx="1031436" cy="647442"/>
          </a:xfrm>
          <a:prstGeom prst="rect">
            <a:avLst/>
          </a:prstGeom>
        </p:spPr>
      </p:pic>
      <p:pic>
        <p:nvPicPr>
          <p:cNvPr id="114" name="图片 1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94355" y="1666500"/>
            <a:ext cx="1085773" cy="658261"/>
          </a:xfrm>
          <a:prstGeom prst="rect">
            <a:avLst/>
          </a:prstGeom>
        </p:spPr>
      </p:pic>
      <p:grpSp>
        <p:nvGrpSpPr>
          <p:cNvPr id="116" name="组合 115"/>
          <p:cNvGrpSpPr/>
          <p:nvPr/>
        </p:nvGrpSpPr>
        <p:grpSpPr>
          <a:xfrm>
            <a:off x="8041803" y="405458"/>
            <a:ext cx="3648159" cy="2152422"/>
            <a:chOff x="8329835" y="701308"/>
            <a:chExt cx="3648159" cy="2152422"/>
          </a:xfrm>
        </p:grpSpPr>
        <p:grpSp>
          <p:nvGrpSpPr>
            <p:cNvPr id="70" name="组合 47"/>
            <p:cNvGrpSpPr/>
            <p:nvPr/>
          </p:nvGrpSpPr>
          <p:grpSpPr>
            <a:xfrm>
              <a:off x="8329835" y="701308"/>
              <a:ext cx="3648159" cy="2152422"/>
              <a:chOff x="7945531" y="189346"/>
              <a:chExt cx="3829572" cy="2152422"/>
            </a:xfrm>
          </p:grpSpPr>
          <p:pic>
            <p:nvPicPr>
              <p:cNvPr id="71" name="图片 70"/>
              <p:cNvPicPr>
                <a:picLocks noChangeAspect="1"/>
              </p:cNvPicPr>
              <p:nvPr/>
            </p:nvPicPr>
            <p:blipFill>
              <a:blip r:embed="rId12" cstate="print"/>
              <a:stretch>
                <a:fillRect/>
              </a:stretch>
            </p:blipFill>
            <p:spPr>
              <a:xfrm>
                <a:off x="8666700" y="1979713"/>
                <a:ext cx="271625" cy="144615"/>
              </a:xfrm>
              <a:prstGeom prst="rect">
                <a:avLst/>
              </a:prstGeom>
            </p:spPr>
          </p:pic>
          <p:pic>
            <p:nvPicPr>
              <p:cNvPr id="72" name="图片 71"/>
              <p:cNvPicPr>
                <a:picLocks noChangeAspect="1"/>
              </p:cNvPicPr>
              <p:nvPr/>
            </p:nvPicPr>
            <p:blipFill>
              <a:blip r:embed="rId12" cstate="print"/>
              <a:stretch>
                <a:fillRect/>
              </a:stretch>
            </p:blipFill>
            <p:spPr>
              <a:xfrm>
                <a:off x="9761388" y="1753353"/>
                <a:ext cx="271625" cy="144615"/>
              </a:xfrm>
              <a:prstGeom prst="rect">
                <a:avLst/>
              </a:prstGeom>
            </p:spPr>
          </p:pic>
          <p:pic>
            <p:nvPicPr>
              <p:cNvPr id="73" name="图片 72"/>
              <p:cNvPicPr>
                <a:picLocks noChangeAspect="1"/>
              </p:cNvPicPr>
              <p:nvPr/>
            </p:nvPicPr>
            <p:blipFill>
              <a:blip r:embed="rId12" cstate="print"/>
              <a:stretch>
                <a:fillRect/>
              </a:stretch>
            </p:blipFill>
            <p:spPr>
              <a:xfrm>
                <a:off x="9761388" y="1978610"/>
                <a:ext cx="271625" cy="144615"/>
              </a:xfrm>
              <a:prstGeom prst="rect">
                <a:avLst/>
              </a:prstGeom>
            </p:spPr>
          </p:pic>
          <p:pic>
            <p:nvPicPr>
              <p:cNvPr id="74" name="图片 73"/>
              <p:cNvPicPr>
                <a:picLocks noChangeAspect="1"/>
              </p:cNvPicPr>
              <p:nvPr/>
            </p:nvPicPr>
            <p:blipFill>
              <a:blip r:embed="rId12" cstate="print"/>
              <a:stretch>
                <a:fillRect/>
              </a:stretch>
            </p:blipFill>
            <p:spPr>
              <a:xfrm>
                <a:off x="9761388" y="2197153"/>
                <a:ext cx="271625" cy="144615"/>
              </a:xfrm>
              <a:prstGeom prst="rect">
                <a:avLst/>
              </a:prstGeom>
            </p:spPr>
          </p:pic>
          <p:pic>
            <p:nvPicPr>
              <p:cNvPr id="75" name="图片 74"/>
              <p:cNvPicPr>
                <a:picLocks noChangeAspect="1"/>
              </p:cNvPicPr>
              <p:nvPr/>
            </p:nvPicPr>
            <p:blipFill>
              <a:blip r:embed="rId12" cstate="print"/>
              <a:stretch>
                <a:fillRect/>
              </a:stretch>
            </p:blipFill>
            <p:spPr>
              <a:xfrm>
                <a:off x="10912333" y="1978610"/>
                <a:ext cx="271625" cy="144615"/>
              </a:xfrm>
              <a:prstGeom prst="rect">
                <a:avLst/>
              </a:prstGeom>
            </p:spPr>
          </p:pic>
          <p:cxnSp>
            <p:nvCxnSpPr>
              <p:cNvPr id="76" name="直接连接符 75"/>
              <p:cNvCxnSpPr>
                <a:stCxn id="71" idx="0"/>
                <a:endCxn id="72" idx="1"/>
              </p:cNvCxnSpPr>
              <p:nvPr/>
            </p:nvCxnSpPr>
            <p:spPr>
              <a:xfrm flipV="1">
                <a:off x="8802512" y="1825661"/>
                <a:ext cx="958876" cy="154052"/>
              </a:xfrm>
              <a:prstGeom prst="line">
                <a:avLst/>
              </a:prstGeom>
              <a:ln w="254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a:stCxn id="71" idx="3"/>
                <a:endCxn id="73" idx="1"/>
              </p:cNvCxnSpPr>
              <p:nvPr/>
            </p:nvCxnSpPr>
            <p:spPr>
              <a:xfrm flipV="1">
                <a:off x="8938325" y="2050918"/>
                <a:ext cx="823063" cy="1103"/>
              </a:xfrm>
              <a:prstGeom prst="line">
                <a:avLst/>
              </a:prstGeom>
              <a:ln w="254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a:stCxn id="71" idx="2"/>
                <a:endCxn id="74" idx="1"/>
              </p:cNvCxnSpPr>
              <p:nvPr/>
            </p:nvCxnSpPr>
            <p:spPr>
              <a:xfrm>
                <a:off x="8802512" y="2124328"/>
                <a:ext cx="958876" cy="145133"/>
              </a:xfrm>
              <a:prstGeom prst="line">
                <a:avLst/>
              </a:prstGeom>
              <a:ln w="254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a:stCxn id="72" idx="3"/>
                <a:endCxn id="75" idx="0"/>
              </p:cNvCxnSpPr>
              <p:nvPr/>
            </p:nvCxnSpPr>
            <p:spPr>
              <a:xfrm>
                <a:off x="10033013" y="1825661"/>
                <a:ext cx="1015133" cy="152949"/>
              </a:xfrm>
              <a:prstGeom prst="line">
                <a:avLst/>
              </a:prstGeom>
              <a:ln w="254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a:stCxn id="73" idx="3"/>
                <a:endCxn id="75" idx="1"/>
              </p:cNvCxnSpPr>
              <p:nvPr/>
            </p:nvCxnSpPr>
            <p:spPr>
              <a:xfrm>
                <a:off x="10033013" y="2050918"/>
                <a:ext cx="879320" cy="0"/>
              </a:xfrm>
              <a:prstGeom prst="line">
                <a:avLst/>
              </a:prstGeom>
              <a:ln w="254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stCxn id="74" idx="3"/>
                <a:endCxn id="75" idx="2"/>
              </p:cNvCxnSpPr>
              <p:nvPr/>
            </p:nvCxnSpPr>
            <p:spPr>
              <a:xfrm flipV="1">
                <a:off x="10033013" y="2123225"/>
                <a:ext cx="1015133" cy="146235"/>
              </a:xfrm>
              <a:prstGeom prst="line">
                <a:avLst/>
              </a:prstGeom>
              <a:ln w="25400">
                <a:solidFill>
                  <a:srgbClr val="00AEEF"/>
                </a:solidFill>
              </a:ln>
            </p:spPr>
            <p:style>
              <a:lnRef idx="1">
                <a:schemeClr val="accent1"/>
              </a:lnRef>
              <a:fillRef idx="0">
                <a:schemeClr val="accent1"/>
              </a:fillRef>
              <a:effectRef idx="0">
                <a:schemeClr val="accent1"/>
              </a:effectRef>
              <a:fontRef idx="minor">
                <a:schemeClr val="tx1"/>
              </a:fontRef>
            </p:style>
          </p:cxnSp>
          <p:sp>
            <p:nvSpPr>
              <p:cNvPr id="82" name="圆柱形 81"/>
              <p:cNvSpPr/>
              <p:nvPr/>
            </p:nvSpPr>
            <p:spPr>
              <a:xfrm>
                <a:off x="8612005" y="1077816"/>
                <a:ext cx="568824" cy="290878"/>
              </a:xfrm>
              <a:prstGeom prst="can">
                <a:avLst/>
              </a:prstGeom>
              <a:solidFill>
                <a:srgbClr val="1296DB"/>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Data</a:t>
                </a:r>
                <a:endParaRPr lang="zh-CN" altLang="en-US" sz="1200" dirty="0">
                  <a:solidFill>
                    <a:schemeClr val="tx1"/>
                  </a:solidFill>
                </a:endParaRPr>
              </a:p>
            </p:txBody>
          </p:sp>
          <p:sp>
            <p:nvSpPr>
              <p:cNvPr id="83" name="矩形 82"/>
              <p:cNvSpPr/>
              <p:nvPr/>
            </p:nvSpPr>
            <p:spPr>
              <a:xfrm>
                <a:off x="8252583" y="191382"/>
                <a:ext cx="969157" cy="440091"/>
              </a:xfrm>
              <a:prstGeom prst="rect">
                <a:avLst/>
              </a:prstGeom>
              <a:solidFill>
                <a:srgbClr val="1296D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000" dirty="0">
                    <a:solidFill>
                      <a:schemeClr val="tx1"/>
                    </a:solidFill>
                  </a:rPr>
                  <a:t>Learning</a:t>
                </a:r>
                <a:endParaRPr lang="zh-CN" altLang="en-US" sz="1000" dirty="0">
                  <a:solidFill>
                    <a:schemeClr val="tx1"/>
                  </a:solidFill>
                </a:endParaRPr>
              </a:p>
            </p:txBody>
          </p:sp>
          <p:grpSp>
            <p:nvGrpSpPr>
              <p:cNvPr id="84" name="组合 41"/>
              <p:cNvGrpSpPr/>
              <p:nvPr/>
            </p:nvGrpSpPr>
            <p:grpSpPr>
              <a:xfrm>
                <a:off x="9320464" y="189346"/>
                <a:ext cx="1032278" cy="442127"/>
                <a:chOff x="9320464" y="189346"/>
                <a:chExt cx="1032278" cy="442127"/>
              </a:xfrm>
            </p:grpSpPr>
            <p:sp>
              <p:nvSpPr>
                <p:cNvPr id="94" name="矩形 93"/>
                <p:cNvSpPr/>
                <p:nvPr/>
              </p:nvSpPr>
              <p:spPr>
                <a:xfrm>
                  <a:off x="9320464" y="189346"/>
                  <a:ext cx="1032278" cy="442127"/>
                </a:xfrm>
                <a:prstGeom prst="rect">
                  <a:avLst/>
                </a:prstGeom>
                <a:solidFill>
                  <a:srgbClr val="1296D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000" dirty="0">
                      <a:solidFill>
                        <a:schemeClr val="tx1"/>
                      </a:solidFill>
                    </a:rPr>
                    <a:t>Inference</a:t>
                  </a:r>
                  <a:endParaRPr lang="zh-CN" altLang="en-US" sz="1000" dirty="0">
                    <a:solidFill>
                      <a:schemeClr val="tx1"/>
                    </a:solidFill>
                  </a:endParaRPr>
                </a:p>
              </p:txBody>
            </p:sp>
            <p:sp>
              <p:nvSpPr>
                <p:cNvPr id="95" name="椭圆 94"/>
                <p:cNvSpPr/>
                <p:nvPr/>
              </p:nvSpPr>
              <p:spPr>
                <a:xfrm>
                  <a:off x="9398859" y="449532"/>
                  <a:ext cx="121195" cy="67544"/>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solidFill>
                  </a:endParaRPr>
                </a:p>
              </p:txBody>
            </p:sp>
            <p:sp>
              <p:nvSpPr>
                <p:cNvPr id="96" name="椭圆 95"/>
                <p:cNvSpPr/>
                <p:nvPr/>
              </p:nvSpPr>
              <p:spPr>
                <a:xfrm>
                  <a:off x="9776338" y="359219"/>
                  <a:ext cx="121195" cy="67544"/>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solidFill>
                  </a:endParaRPr>
                </a:p>
              </p:txBody>
            </p:sp>
            <p:sp>
              <p:nvSpPr>
                <p:cNvPr id="97" name="椭圆 96"/>
                <p:cNvSpPr/>
                <p:nvPr/>
              </p:nvSpPr>
              <p:spPr>
                <a:xfrm>
                  <a:off x="9776338" y="449532"/>
                  <a:ext cx="121195" cy="67544"/>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solidFill>
                  </a:endParaRPr>
                </a:p>
              </p:txBody>
            </p:sp>
            <p:sp>
              <p:nvSpPr>
                <p:cNvPr id="98" name="椭圆 97"/>
                <p:cNvSpPr/>
                <p:nvPr/>
              </p:nvSpPr>
              <p:spPr>
                <a:xfrm>
                  <a:off x="9776338" y="539535"/>
                  <a:ext cx="121195" cy="67544"/>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solidFill>
                  </a:endParaRPr>
                </a:p>
              </p:txBody>
            </p:sp>
            <p:sp>
              <p:nvSpPr>
                <p:cNvPr id="99" name="椭圆 98"/>
                <p:cNvSpPr/>
                <p:nvPr/>
              </p:nvSpPr>
              <p:spPr>
                <a:xfrm>
                  <a:off x="10153817" y="449532"/>
                  <a:ext cx="121195" cy="67544"/>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solidFill>
                  </a:endParaRPr>
                </a:p>
              </p:txBody>
            </p:sp>
            <p:cxnSp>
              <p:nvCxnSpPr>
                <p:cNvPr id="100" name="直接连接符 99"/>
                <p:cNvCxnSpPr>
                  <a:stCxn id="95" idx="7"/>
                  <a:endCxn id="96" idx="2"/>
                </p:cNvCxnSpPr>
                <p:nvPr/>
              </p:nvCxnSpPr>
              <p:spPr>
                <a:xfrm flipV="1">
                  <a:off x="9502306" y="392991"/>
                  <a:ext cx="274032" cy="664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a:stCxn id="95" idx="6"/>
                  <a:endCxn id="97" idx="2"/>
                </p:cNvCxnSpPr>
                <p:nvPr/>
              </p:nvCxnSpPr>
              <p:spPr>
                <a:xfrm>
                  <a:off x="9520055" y="483304"/>
                  <a:ext cx="25628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95" idx="5"/>
                  <a:endCxn id="98" idx="2"/>
                </p:cNvCxnSpPr>
                <p:nvPr/>
              </p:nvCxnSpPr>
              <p:spPr>
                <a:xfrm>
                  <a:off x="9502306" y="507185"/>
                  <a:ext cx="274032" cy="6612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96" idx="6"/>
                  <a:endCxn id="99" idx="1"/>
                </p:cNvCxnSpPr>
                <p:nvPr/>
              </p:nvCxnSpPr>
              <p:spPr>
                <a:xfrm>
                  <a:off x="9897534" y="392991"/>
                  <a:ext cx="274032" cy="664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97" idx="6"/>
                  <a:endCxn id="99" idx="2"/>
                </p:cNvCxnSpPr>
                <p:nvPr/>
              </p:nvCxnSpPr>
              <p:spPr>
                <a:xfrm>
                  <a:off x="9897534" y="483304"/>
                  <a:ext cx="25628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98" idx="6"/>
                  <a:endCxn id="99" idx="3"/>
                </p:cNvCxnSpPr>
                <p:nvPr/>
              </p:nvCxnSpPr>
              <p:spPr>
                <a:xfrm flipV="1">
                  <a:off x="9897534" y="507185"/>
                  <a:ext cx="274032" cy="6612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85" name="直接连接符 84"/>
              <p:cNvCxnSpPr/>
              <p:nvPr/>
            </p:nvCxnSpPr>
            <p:spPr>
              <a:xfrm>
                <a:off x="7945531" y="892329"/>
                <a:ext cx="3829572" cy="0"/>
              </a:xfrm>
              <a:prstGeom prst="line">
                <a:avLst/>
              </a:prstGeom>
              <a:ln w="19050">
                <a:solidFill>
                  <a:schemeClr val="tx2">
                    <a:lumMod val="40000"/>
                    <a:lumOff val="60000"/>
                    <a:alpha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7945531" y="1641320"/>
                <a:ext cx="3829572" cy="0"/>
              </a:xfrm>
              <a:prstGeom prst="line">
                <a:avLst/>
              </a:prstGeom>
              <a:ln w="19050">
                <a:solidFill>
                  <a:schemeClr val="tx2">
                    <a:lumMod val="40000"/>
                    <a:lumOff val="60000"/>
                    <a:alpha val="50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87" name="组合 126"/>
              <p:cNvGrpSpPr/>
              <p:nvPr/>
            </p:nvGrpSpPr>
            <p:grpSpPr>
              <a:xfrm>
                <a:off x="10230793" y="1101804"/>
                <a:ext cx="776069" cy="468994"/>
                <a:chOff x="8878657" y="3287118"/>
                <a:chExt cx="946060" cy="1025849"/>
              </a:xfrm>
            </p:grpSpPr>
            <p:pic>
              <p:nvPicPr>
                <p:cNvPr id="92" name="图片 91"/>
                <p:cNvPicPr>
                  <a:picLocks noChangeAspect="1"/>
                </p:cNvPicPr>
                <p:nvPr/>
              </p:nvPicPr>
              <p:blipFill>
                <a:blip r:embed="rId13" cstate="print"/>
                <a:stretch>
                  <a:fillRect/>
                </a:stretch>
              </p:blipFill>
              <p:spPr>
                <a:xfrm>
                  <a:off x="8979688" y="3287118"/>
                  <a:ext cx="744000" cy="512262"/>
                </a:xfrm>
                <a:prstGeom prst="rect">
                  <a:avLst/>
                </a:prstGeom>
              </p:spPr>
            </p:pic>
            <p:sp>
              <p:nvSpPr>
                <p:cNvPr id="93" name="矩形 92"/>
                <p:cNvSpPr/>
                <p:nvPr/>
              </p:nvSpPr>
              <p:spPr>
                <a:xfrm>
                  <a:off x="8878657" y="3774398"/>
                  <a:ext cx="946060" cy="538569"/>
                </a:xfrm>
                <a:prstGeom prst="rect">
                  <a:avLst/>
                </a:prstGeom>
              </p:spPr>
              <p:txBody>
                <a:bodyPr wrap="none">
                  <a:spAutoFit/>
                </a:bodyPr>
                <a:lstStyle/>
                <a:p>
                  <a:pPr algn="ctr"/>
                  <a:r>
                    <a:rPr lang="en-US" altLang="zh-CN" sz="1000" dirty="0"/>
                    <a:t>Controller</a:t>
                  </a:r>
                  <a:endParaRPr lang="zh-CN" altLang="en-US" sz="1000" dirty="0"/>
                </a:p>
              </p:txBody>
            </p:sp>
          </p:grpSp>
          <p:sp>
            <p:nvSpPr>
              <p:cNvPr id="88" name="矩形 87"/>
              <p:cNvSpPr/>
              <p:nvPr/>
            </p:nvSpPr>
            <p:spPr>
              <a:xfrm>
                <a:off x="10451467" y="190364"/>
                <a:ext cx="1090889" cy="440091"/>
              </a:xfrm>
              <a:prstGeom prst="rect">
                <a:avLst/>
              </a:prstGeom>
              <a:solidFill>
                <a:srgbClr val="1296DB"/>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000" dirty="0" err="1">
                    <a:solidFill>
                      <a:schemeClr val="tx1"/>
                    </a:solidFill>
                  </a:rPr>
                  <a:t>Ctr</a:t>
                </a:r>
                <a:r>
                  <a:rPr lang="en-US" altLang="zh-CN" sz="1000" dirty="0">
                    <a:solidFill>
                      <a:schemeClr val="tx1"/>
                    </a:solidFill>
                  </a:rPr>
                  <a:t> Loops</a:t>
                </a:r>
                <a:endParaRPr lang="zh-CN" altLang="en-US" sz="1000" dirty="0">
                  <a:solidFill>
                    <a:schemeClr val="tx1"/>
                  </a:solidFill>
                </a:endParaRPr>
              </a:p>
            </p:txBody>
          </p:sp>
          <p:pic>
            <p:nvPicPr>
              <p:cNvPr id="89" name="图片 8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613892" y="387183"/>
                <a:ext cx="349410" cy="194732"/>
              </a:xfrm>
              <a:prstGeom prst="rect">
                <a:avLst/>
              </a:prstGeom>
            </p:spPr>
          </p:pic>
          <p:pic>
            <p:nvPicPr>
              <p:cNvPr id="90" name="图片 8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049703" y="387918"/>
                <a:ext cx="360951" cy="201164"/>
              </a:xfrm>
              <a:prstGeom prst="rect">
                <a:avLst/>
              </a:prstGeom>
            </p:spPr>
          </p:pic>
          <p:pic>
            <p:nvPicPr>
              <p:cNvPr id="91" name="图片 5"/>
              <p:cNvPicPr>
                <a:picLocks/>
              </p:cNvPicPr>
              <p:nvPr/>
            </p:nvPicPr>
            <p:blipFill>
              <a:blip r:embed="rId16" cstate="print">
                <a:duotone>
                  <a:schemeClr val="accent1">
                    <a:shade val="45000"/>
                    <a:satMod val="135000"/>
                  </a:schemeClr>
                  <a:prstClr val="white"/>
                </a:duotone>
              </a:blip>
              <a:stretch>
                <a:fillRect/>
              </a:stretch>
            </p:blipFill>
            <p:spPr>
              <a:xfrm>
                <a:off x="8394842" y="362438"/>
                <a:ext cx="707514" cy="238975"/>
              </a:xfrm>
              <a:prstGeom prst="rect">
                <a:avLst/>
              </a:prstGeom>
              <a:noFill/>
            </p:spPr>
          </p:pic>
        </p:grpSp>
        <p:sp>
          <p:nvSpPr>
            <p:cNvPr id="115" name="弧形 114"/>
            <p:cNvSpPr/>
            <p:nvPr/>
          </p:nvSpPr>
          <p:spPr>
            <a:xfrm rot="5400000" flipV="1">
              <a:off x="10444947" y="794304"/>
              <a:ext cx="578563" cy="762200"/>
            </a:xfrm>
            <a:prstGeom prst="arc">
              <a:avLst>
                <a:gd name="adj1" fmla="val 16200000"/>
                <a:gd name="adj2" fmla="val 5654183"/>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lIns="91458" tIns="45729" rIns="91458" bIns="45729" rtlCol="0" anchor="ctr"/>
            <a:lstStyle/>
            <a:p>
              <a:pPr algn="ctr"/>
              <a:endParaRPr lang="zh-CN" altLang="en-US"/>
            </a:p>
          </p:txBody>
        </p:sp>
      </p:grpSp>
    </p:spTree>
    <p:extLst>
      <p:ext uri="{BB962C8B-B14F-4D97-AF65-F5344CB8AC3E}">
        <p14:creationId xmlns:p14="http://schemas.microsoft.com/office/powerpoint/2010/main" val="255489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anim calcmode="lin" valueType="num">
                                      <p:cBhvr>
                                        <p:cTn id="8" dur="1000" fill="hold"/>
                                        <p:tgtEl>
                                          <p:spTgt spid="50"/>
                                        </p:tgtEl>
                                        <p:attrNameLst>
                                          <p:attrName>ppt_x</p:attrName>
                                        </p:attrNameLst>
                                      </p:cBhvr>
                                      <p:tavLst>
                                        <p:tav tm="0">
                                          <p:val>
                                            <p:strVal val="#ppt_x"/>
                                          </p:val>
                                        </p:tav>
                                        <p:tav tm="100000">
                                          <p:val>
                                            <p:strVal val="#ppt_x"/>
                                          </p:val>
                                        </p:tav>
                                      </p:tavLst>
                                    </p:anim>
                                    <p:anim calcmode="lin" valueType="num">
                                      <p:cBhvr>
                                        <p:cTn id="9" dur="1000" fill="hold"/>
                                        <p:tgtEl>
                                          <p:spTgt spid="5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1000"/>
                                        <p:tgtEl>
                                          <p:spTgt spid="64"/>
                                        </p:tgtEl>
                                      </p:cBhvr>
                                    </p:animEffect>
                                    <p:anim calcmode="lin" valueType="num">
                                      <p:cBhvr>
                                        <p:cTn id="13" dur="1000" fill="hold"/>
                                        <p:tgtEl>
                                          <p:spTgt spid="64"/>
                                        </p:tgtEl>
                                        <p:attrNameLst>
                                          <p:attrName>ppt_x</p:attrName>
                                        </p:attrNameLst>
                                      </p:cBhvr>
                                      <p:tavLst>
                                        <p:tav tm="0">
                                          <p:val>
                                            <p:strVal val="#ppt_x"/>
                                          </p:val>
                                        </p:tav>
                                        <p:tav tm="100000">
                                          <p:val>
                                            <p:strVal val="#ppt_x"/>
                                          </p:val>
                                        </p:tav>
                                      </p:tavLst>
                                    </p:anim>
                                    <p:anim calcmode="lin" valueType="num">
                                      <p:cBhvr>
                                        <p:cTn id="14" dur="1000" fill="hold"/>
                                        <p:tgtEl>
                                          <p:spTgt spid="6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fade">
                                      <p:cBhvr>
                                        <p:cTn id="18" dur="1000"/>
                                        <p:tgtEl>
                                          <p:spTgt spid="51"/>
                                        </p:tgtEl>
                                      </p:cBhvr>
                                    </p:animEffect>
                                    <p:anim calcmode="lin" valueType="num">
                                      <p:cBhvr>
                                        <p:cTn id="19" dur="1000" fill="hold"/>
                                        <p:tgtEl>
                                          <p:spTgt spid="51"/>
                                        </p:tgtEl>
                                        <p:attrNameLst>
                                          <p:attrName>ppt_x</p:attrName>
                                        </p:attrNameLst>
                                      </p:cBhvr>
                                      <p:tavLst>
                                        <p:tav tm="0">
                                          <p:val>
                                            <p:strVal val="#ppt_x"/>
                                          </p:val>
                                        </p:tav>
                                        <p:tav tm="100000">
                                          <p:val>
                                            <p:strVal val="#ppt_x"/>
                                          </p:val>
                                        </p:tav>
                                      </p:tavLst>
                                    </p:anim>
                                    <p:anim calcmode="lin" valueType="num">
                                      <p:cBhvr>
                                        <p:cTn id="20"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dirty="0"/>
              <a:t>Agenda</a:t>
            </a:r>
            <a:endParaRPr lang="zh-CN" altLang="en-US" dirty="0"/>
          </a:p>
        </p:txBody>
      </p:sp>
      <p:sp>
        <p:nvSpPr>
          <p:cNvPr id="5" name="副标题 4"/>
          <p:cNvSpPr>
            <a:spLocks noGrp="1"/>
          </p:cNvSpPr>
          <p:nvPr>
            <p:ph type="subTitle" idx="1"/>
          </p:nvPr>
        </p:nvSpPr>
        <p:spPr/>
        <p:txBody>
          <a:bodyPr>
            <a:normAutofit/>
          </a:bodyPr>
          <a:lstStyle/>
          <a:p>
            <a:pPr marL="342900" indent="-342900">
              <a:spcBef>
                <a:spcPts val="600"/>
              </a:spcBef>
              <a:spcAft>
                <a:spcPts val="600"/>
              </a:spcAft>
              <a:buFont typeface="Arial" panose="020B0604020202020204" pitchFamily="34" charset="0"/>
              <a:buChar char="•"/>
            </a:pPr>
            <a:r>
              <a:rPr lang="en-US" altLang="zh-CN" dirty="0"/>
              <a:t>What can ML/AI bring to the network?</a:t>
            </a:r>
          </a:p>
          <a:p>
            <a:pPr marL="342900" indent="-342900">
              <a:spcBef>
                <a:spcPts val="600"/>
              </a:spcBef>
              <a:spcAft>
                <a:spcPts val="600"/>
              </a:spcAft>
              <a:buFont typeface="Arial" panose="020B0604020202020204" pitchFamily="34" charset="0"/>
              <a:buChar char="•"/>
            </a:pPr>
            <a:r>
              <a:rPr lang="en-US" altLang="zh-CN" dirty="0"/>
              <a:t>Huawei’s Approach: </a:t>
            </a:r>
            <a:r>
              <a:rPr lang="en-US" altLang="zh-CN" dirty="0" smtClean="0"/>
              <a:t>Intelligent Network Infrastructure</a:t>
            </a:r>
            <a:endParaRPr lang="en-US" altLang="zh-CN" dirty="0"/>
          </a:p>
          <a:p>
            <a:pPr marL="342900" indent="-342900">
              <a:spcBef>
                <a:spcPts val="600"/>
              </a:spcBef>
              <a:spcAft>
                <a:spcPts val="600"/>
              </a:spcAft>
              <a:buFont typeface="Arial" panose="020B0604020202020204" pitchFamily="34" charset="0"/>
              <a:buChar char="•"/>
            </a:pPr>
            <a:r>
              <a:rPr lang="en-US" altLang="zh-CN" dirty="0"/>
              <a:t>       - The Architecture and Impacts</a:t>
            </a:r>
          </a:p>
          <a:p>
            <a:pPr marL="342900" indent="-342900">
              <a:spcBef>
                <a:spcPts val="600"/>
              </a:spcBef>
              <a:spcAft>
                <a:spcPts val="600"/>
              </a:spcAft>
              <a:buFont typeface="Arial" panose="020B0604020202020204" pitchFamily="34" charset="0"/>
              <a:buChar char="•"/>
            </a:pPr>
            <a:r>
              <a:rPr lang="en-US" altLang="zh-CN" dirty="0"/>
              <a:t>       - Key Technologies</a:t>
            </a:r>
          </a:p>
          <a:p>
            <a:pPr marL="342900" indent="-342900">
              <a:spcBef>
                <a:spcPts val="600"/>
              </a:spcBef>
              <a:spcAft>
                <a:spcPts val="600"/>
              </a:spcAft>
              <a:buFont typeface="Arial" panose="020B0604020202020204" pitchFamily="34" charset="0"/>
              <a:buChar char="•"/>
            </a:pPr>
            <a:r>
              <a:rPr lang="en-US" altLang="zh-CN" dirty="0"/>
              <a:t>       - Case Studies</a:t>
            </a:r>
          </a:p>
          <a:p>
            <a:pPr marL="342900" indent="-342900">
              <a:spcBef>
                <a:spcPts val="600"/>
              </a:spcBef>
              <a:spcAft>
                <a:spcPts val="600"/>
              </a:spcAft>
              <a:buFont typeface="Arial" panose="020B0604020202020204" pitchFamily="34" charset="0"/>
              <a:buChar char="•"/>
            </a:pPr>
            <a:r>
              <a:rPr lang="en-US" altLang="zh-CN" dirty="0"/>
              <a:t>Roadmap</a:t>
            </a:r>
          </a:p>
        </p:txBody>
      </p:sp>
    </p:spTree>
    <p:extLst>
      <p:ext uri="{BB962C8B-B14F-4D97-AF65-F5344CB8AC3E}">
        <p14:creationId xmlns:p14="http://schemas.microsoft.com/office/powerpoint/2010/main" val="158761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9064" y="274702"/>
            <a:ext cx="8657047" cy="1143265"/>
          </a:xfrm>
        </p:spPr>
        <p:txBody>
          <a:bodyPr>
            <a:normAutofit/>
          </a:bodyPr>
          <a:lstStyle/>
          <a:p>
            <a:r>
              <a:rPr lang="en-US" sz="4001" dirty="0"/>
              <a:t>Aside: What is an </a:t>
            </a:r>
            <a:r>
              <a:rPr lang="en-US" sz="4001" dirty="0" err="1"/>
              <a:t>Autoencoder</a:t>
            </a:r>
            <a:r>
              <a:rPr lang="en-US" sz="4001" dirty="0"/>
              <a:t>?</a:t>
            </a:r>
            <a:endParaRPr lang="en-US" sz="3601" dirty="0"/>
          </a:p>
        </p:txBody>
      </p:sp>
      <p:grpSp>
        <p:nvGrpSpPr>
          <p:cNvPr id="14" name="Group 13">
            <a:extLst>
              <a:ext uri="{FF2B5EF4-FFF2-40B4-BE49-F238E27FC236}">
                <a16:creationId xmlns="" xmlns:a16="http://schemas.microsoft.com/office/drawing/2014/main" id="{C2475568-8E91-9E40-B678-AE8AA2CFB8BF}"/>
              </a:ext>
            </a:extLst>
          </p:cNvPr>
          <p:cNvGrpSpPr/>
          <p:nvPr/>
        </p:nvGrpSpPr>
        <p:grpSpPr>
          <a:xfrm>
            <a:off x="753952" y="2711635"/>
            <a:ext cx="10687271" cy="2678276"/>
            <a:chOff x="753952" y="2711635"/>
            <a:chExt cx="10687271" cy="2678276"/>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952" y="2731255"/>
              <a:ext cx="3518714" cy="2639036"/>
            </a:xfrm>
            <a:prstGeom prst="rect">
              <a:avLst/>
            </a:prstGeom>
          </p:spPr>
        </p:pic>
        <p:sp>
          <p:nvSpPr>
            <p:cNvPr id="7" name="TextBox 6"/>
            <p:cNvSpPr txBox="1"/>
            <p:nvPr/>
          </p:nvSpPr>
          <p:spPr>
            <a:xfrm>
              <a:off x="4272666" y="2711635"/>
              <a:ext cx="7168557" cy="2678276"/>
            </a:xfrm>
            <a:prstGeom prst="rect">
              <a:avLst/>
            </a:prstGeom>
            <a:noFill/>
          </p:spPr>
          <p:txBody>
            <a:bodyPr wrap="none" rtlCol="0">
              <a:spAutoFit/>
            </a:bodyPr>
            <a:lstStyle/>
            <a:p>
              <a:r>
                <a:rPr lang="en-US" dirty="0">
                  <a:latin typeface="+mj-lt"/>
                </a:rPr>
                <a:t>MNIST: 28x28 Grayscale Handwritten Digit Dataset</a:t>
              </a:r>
            </a:p>
            <a:p>
              <a:endParaRPr lang="en-US" dirty="0">
                <a:latin typeface="+mj-lt"/>
              </a:endParaRPr>
            </a:p>
            <a:p>
              <a:pPr marL="285807" indent="-285807">
                <a:buFont typeface="Arial" charset="0"/>
                <a:buChar char="•"/>
              </a:pPr>
              <a:r>
                <a:rPr lang="mr-IN" dirty="0">
                  <a:latin typeface="+mj-lt"/>
                </a:rPr>
                <a:t>Training</a:t>
              </a:r>
              <a:r>
                <a:rPr lang="en-US" dirty="0">
                  <a:latin typeface="+mj-lt"/>
                </a:rPr>
                <a:t> </a:t>
              </a:r>
              <a:r>
                <a:rPr lang="mr-IN" dirty="0">
                  <a:latin typeface="+mj-lt"/>
                </a:rPr>
                <a:t>set:</a:t>
              </a:r>
              <a:r>
                <a:rPr lang="en-US" dirty="0">
                  <a:latin typeface="+mj-lt"/>
                </a:rPr>
                <a:t>    55000 images</a:t>
              </a:r>
              <a:endParaRPr lang="mr-IN" dirty="0">
                <a:latin typeface="+mj-lt"/>
              </a:endParaRPr>
            </a:p>
            <a:p>
              <a:pPr marL="285807" indent="-285807">
                <a:buFont typeface="Arial" charset="0"/>
                <a:buChar char="•"/>
              </a:pPr>
              <a:r>
                <a:rPr lang="mr-IN" dirty="0">
                  <a:latin typeface="+mj-lt"/>
                </a:rPr>
                <a:t>Test</a:t>
              </a:r>
              <a:r>
                <a:rPr lang="en-US" dirty="0">
                  <a:latin typeface="+mj-lt"/>
                </a:rPr>
                <a:t> </a:t>
              </a:r>
              <a:r>
                <a:rPr lang="mr-IN" dirty="0">
                  <a:latin typeface="+mj-lt"/>
                </a:rPr>
                <a:t>se</a:t>
              </a:r>
              <a:r>
                <a:rPr lang="en-US" dirty="0">
                  <a:latin typeface="+mj-lt"/>
                </a:rPr>
                <a:t>t:          10000 images</a:t>
              </a:r>
              <a:endParaRPr lang="mr-IN" dirty="0">
                <a:latin typeface="+mj-lt"/>
              </a:endParaRPr>
            </a:p>
            <a:p>
              <a:pPr marL="285807" indent="-285807">
                <a:buFont typeface="Arial" charset="0"/>
                <a:buChar char="•"/>
              </a:pPr>
              <a:r>
                <a:rPr lang="en-US" dirty="0">
                  <a:latin typeface="+mj-lt"/>
                </a:rPr>
                <a:t>Validation set:   5000 images</a:t>
              </a:r>
            </a:p>
            <a:p>
              <a:pPr marL="285807" indent="-285807">
                <a:buFont typeface="Arial" charset="0"/>
                <a:buChar char="•"/>
              </a:pPr>
              <a:endParaRPr lang="en-US" dirty="0">
                <a:latin typeface="+mj-lt"/>
              </a:endParaRPr>
            </a:p>
            <a:p>
              <a:r>
                <a:rPr lang="en-US" dirty="0">
                  <a:latin typeface="+mj-lt"/>
                </a:rPr>
                <a:t>Features here are pixels (28x28 = 784)</a:t>
              </a:r>
            </a:p>
          </p:txBody>
        </p:sp>
      </p:grpSp>
      <p:sp>
        <p:nvSpPr>
          <p:cNvPr id="13" name="TextBox 12">
            <a:extLst>
              <a:ext uri="{FF2B5EF4-FFF2-40B4-BE49-F238E27FC236}">
                <a16:creationId xmlns="" xmlns:a16="http://schemas.microsoft.com/office/drawing/2014/main" id="{8B9080FD-984B-5F4C-97BC-EDF9E6101ECA}"/>
              </a:ext>
            </a:extLst>
          </p:cNvPr>
          <p:cNvSpPr txBox="1"/>
          <p:nvPr/>
        </p:nvSpPr>
        <p:spPr>
          <a:xfrm>
            <a:off x="1273051" y="1830147"/>
            <a:ext cx="9524017" cy="523220"/>
          </a:xfrm>
          <a:prstGeom prst="rect">
            <a:avLst/>
          </a:prstGeom>
          <a:noFill/>
        </p:spPr>
        <p:txBody>
          <a:bodyPr wrap="none" rtlCol="0">
            <a:spAutoFit/>
          </a:bodyPr>
          <a:lstStyle/>
          <a:p>
            <a:r>
              <a:rPr lang="en-US" sz="2800" dirty="0"/>
              <a:t>To understand what an </a:t>
            </a:r>
            <a:r>
              <a:rPr lang="en-US" sz="2800" dirty="0" err="1"/>
              <a:t>autoencoder</a:t>
            </a:r>
            <a:r>
              <a:rPr lang="en-US" sz="2800" dirty="0"/>
              <a:t> is, we need a data set</a:t>
            </a:r>
          </a:p>
        </p:txBody>
      </p:sp>
      <p:sp>
        <p:nvSpPr>
          <p:cNvPr id="12" name="TextBox 11"/>
          <p:cNvSpPr txBox="1"/>
          <p:nvPr/>
        </p:nvSpPr>
        <p:spPr>
          <a:xfrm rot="20539993">
            <a:off x="1112552" y="2711251"/>
            <a:ext cx="8777258" cy="267904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1" b="1" dirty="0">
                <a:solidFill>
                  <a:srgbClr val="FF0000"/>
                </a:solidFill>
              </a:rPr>
              <a:t>I’m using MNIST here because you can easily visualize what is going on. In our case, instead of the input being vectors of {0,1} we will have vectors of counters of various features s/a bandwidth, and other network and host based metrics/KPIs. </a:t>
            </a:r>
          </a:p>
        </p:txBody>
      </p:sp>
    </p:spTree>
    <p:extLst>
      <p:ext uri="{BB962C8B-B14F-4D97-AF65-F5344CB8AC3E}">
        <p14:creationId xmlns:p14="http://schemas.microsoft.com/office/powerpoint/2010/main" val="838471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7377" y="1"/>
            <a:ext cx="9007540" cy="1733886"/>
          </a:xfrm>
        </p:spPr>
        <p:txBody>
          <a:bodyPr>
            <a:normAutofit/>
          </a:bodyPr>
          <a:lstStyle/>
          <a:p>
            <a:r>
              <a:rPr lang="en-US" sz="4800" dirty="0" err="1"/>
              <a:t>Autoencoder</a:t>
            </a:r>
            <a:r>
              <a:rPr lang="en-US" sz="4800" dirty="0"/>
              <a:t>?</a:t>
            </a:r>
            <a:r>
              <a:rPr lang="en-US" sz="4400" dirty="0"/>
              <a:t/>
            </a:r>
            <a:br>
              <a:rPr lang="en-US" sz="4400" dirty="0"/>
            </a:br>
            <a:r>
              <a:rPr lang="en-US" sz="3200" dirty="0"/>
              <a:t>Special Kind of Neural Network</a:t>
            </a:r>
          </a:p>
        </p:txBody>
      </p:sp>
      <p:sp>
        <p:nvSpPr>
          <p:cNvPr id="7" name="TextBox 6"/>
          <p:cNvSpPr txBox="1"/>
          <p:nvPr/>
        </p:nvSpPr>
        <p:spPr>
          <a:xfrm>
            <a:off x="1236681" y="5293242"/>
            <a:ext cx="10028932" cy="1446550"/>
          </a:xfrm>
          <a:prstGeom prst="rect">
            <a:avLst/>
          </a:prstGeom>
          <a:noFill/>
        </p:spPr>
        <p:txBody>
          <a:bodyPr wrap="square" rtlCol="0">
            <a:spAutoFit/>
          </a:bodyPr>
          <a:lstStyle/>
          <a:p>
            <a:pPr marL="285807" indent="-285807">
              <a:buFont typeface="Arial" charset="0"/>
              <a:buChar char="•"/>
            </a:pPr>
            <a:r>
              <a:rPr lang="en-US" sz="2000" dirty="0"/>
              <a:t>Key Characteristic: Hidden layer has fewer units than input/output </a:t>
            </a:r>
            <a:r>
              <a:rPr lang="en-US" sz="2000" dirty="0">
                <a:sym typeface="Wingdings"/>
              </a:rPr>
              <a:t> Compression</a:t>
            </a:r>
          </a:p>
          <a:p>
            <a:pPr marL="285807" indent="-285807">
              <a:buFont typeface="Arial" charset="0"/>
              <a:buChar char="•"/>
            </a:pPr>
            <a:r>
              <a:rPr lang="en-US" sz="2000" dirty="0">
                <a:sym typeface="Wingdings"/>
              </a:rPr>
              <a:t>Goal: Minimize reconstruction (decode) error </a:t>
            </a:r>
          </a:p>
          <a:p>
            <a:pPr marL="743099" lvl="1" indent="-285807">
              <a:buFont typeface="Arial" charset="0"/>
              <a:buChar char="•"/>
            </a:pPr>
            <a:r>
              <a:rPr lang="en-US" sz="1400" dirty="0">
                <a:sym typeface="Wingdings"/>
              </a:rPr>
              <a:t>How to define error (loss, cost)?</a:t>
            </a:r>
          </a:p>
          <a:p>
            <a:pPr marL="743099" lvl="1" indent="-285807">
              <a:buFont typeface="Arial" charset="0"/>
              <a:buChar char="•"/>
            </a:pPr>
            <a:r>
              <a:rPr lang="en-US" sz="1400" dirty="0">
                <a:sym typeface="Wingdings"/>
              </a:rPr>
              <a:t>Binary classification: Threshold reconstruction error  normal/abnormal</a:t>
            </a:r>
          </a:p>
          <a:p>
            <a:pPr marL="285807" indent="-285807">
              <a:buFont typeface="Arial" charset="0"/>
              <a:buChar char="•"/>
            </a:pPr>
            <a:r>
              <a:rPr lang="en-US" sz="2000" dirty="0">
                <a:sym typeface="Wingdings"/>
              </a:rPr>
              <a:t>Unsupervised learning</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0909" y="2009889"/>
            <a:ext cx="5313614" cy="2995865"/>
          </a:xfrm>
          <a:prstGeom prst="rect">
            <a:avLst/>
          </a:prstGeom>
        </p:spPr>
      </p:pic>
      <p:grpSp>
        <p:nvGrpSpPr>
          <p:cNvPr id="11" name="Group 10"/>
          <p:cNvGrpSpPr/>
          <p:nvPr/>
        </p:nvGrpSpPr>
        <p:grpSpPr>
          <a:xfrm>
            <a:off x="3117772" y="2009889"/>
            <a:ext cx="953138" cy="2888528"/>
            <a:chOff x="914400" y="1992465"/>
            <a:chExt cx="952917" cy="2887860"/>
          </a:xfrm>
        </p:grpSpPr>
        <p:grpSp>
          <p:nvGrpSpPr>
            <p:cNvPr id="9" name="Group 8"/>
            <p:cNvGrpSpPr/>
            <p:nvPr/>
          </p:nvGrpSpPr>
          <p:grpSpPr>
            <a:xfrm>
              <a:off x="1107333" y="2120900"/>
              <a:ext cx="699230" cy="2759425"/>
              <a:chOff x="1107333" y="2120900"/>
              <a:chExt cx="699230" cy="2759425"/>
            </a:xfrm>
          </p:grpSpPr>
          <p:sp>
            <p:nvSpPr>
              <p:cNvPr id="4" name="TextBox 3"/>
              <p:cNvSpPr txBox="1"/>
              <p:nvPr/>
            </p:nvSpPr>
            <p:spPr>
              <a:xfrm>
                <a:off x="1107333" y="2120900"/>
                <a:ext cx="699230" cy="461665"/>
              </a:xfrm>
              <a:prstGeom prst="rect">
                <a:avLst/>
              </a:prstGeom>
              <a:noFill/>
            </p:spPr>
            <p:txBody>
              <a:bodyPr wrap="none" rtlCol="0">
                <a:spAutoFit/>
              </a:bodyPr>
              <a:lstStyle/>
              <a:p>
                <a:r>
                  <a:rPr lang="en-US" dirty="0"/>
                  <a:t>784</a:t>
                </a:r>
              </a:p>
            </p:txBody>
          </p:sp>
          <p:sp>
            <p:nvSpPr>
              <p:cNvPr id="6" name="Rectangle 5"/>
              <p:cNvSpPr/>
              <p:nvPr/>
            </p:nvSpPr>
            <p:spPr>
              <a:xfrm>
                <a:off x="1107333" y="4418660"/>
                <a:ext cx="699230" cy="461665"/>
              </a:xfrm>
              <a:prstGeom prst="rect">
                <a:avLst/>
              </a:prstGeom>
            </p:spPr>
            <p:txBody>
              <a:bodyPr wrap="none">
                <a:spAutoFit/>
              </a:bodyPr>
              <a:lstStyle/>
              <a:p>
                <a:r>
                  <a:rPr lang="en-US" dirty="0"/>
                  <a:t>784</a:t>
                </a:r>
              </a:p>
            </p:txBody>
          </p:sp>
          <p:sp>
            <p:nvSpPr>
              <p:cNvPr id="8" name="TextBox 7"/>
              <p:cNvSpPr txBox="1"/>
              <p:nvPr/>
            </p:nvSpPr>
            <p:spPr>
              <a:xfrm>
                <a:off x="1107333" y="3305385"/>
                <a:ext cx="699230" cy="461665"/>
              </a:xfrm>
              <a:prstGeom prst="rect">
                <a:avLst/>
              </a:prstGeom>
              <a:noFill/>
            </p:spPr>
            <p:txBody>
              <a:bodyPr wrap="none" rtlCol="0">
                <a:spAutoFit/>
              </a:bodyPr>
              <a:lstStyle/>
              <a:p>
                <a:r>
                  <a:rPr lang="en-US" dirty="0"/>
                  <a:t>100</a:t>
                </a:r>
              </a:p>
            </p:txBody>
          </p:sp>
        </p:grpSp>
        <p:sp>
          <p:nvSpPr>
            <p:cNvPr id="10" name="Rectangle 9"/>
            <p:cNvSpPr/>
            <p:nvPr/>
          </p:nvSpPr>
          <p:spPr>
            <a:xfrm>
              <a:off x="914400" y="1992465"/>
              <a:ext cx="952917" cy="2884335"/>
            </a:xfrm>
            <a:prstGeom prst="rect">
              <a:avLst/>
            </a:prstGeom>
            <a:solidFill>
              <a:srgbClr val="92D050">
                <a:alpha val="24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495249941"/>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9837" y="-45525"/>
            <a:ext cx="9041161" cy="1127124"/>
          </a:xfrm>
        </p:spPr>
        <p:txBody>
          <a:bodyPr>
            <a:noAutofit/>
          </a:bodyPr>
          <a:lstStyle/>
          <a:p>
            <a:r>
              <a:rPr lang="en-US" sz="3600" dirty="0"/>
              <a:t>But First: What Does A Single Neuron Do?</a:t>
            </a:r>
          </a:p>
        </p:txBody>
      </p:sp>
      <p:pic>
        <p:nvPicPr>
          <p:cNvPr id="52" name="Picture 5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571" y="4080638"/>
            <a:ext cx="8565395" cy="1333002"/>
          </a:xfrm>
          <a:prstGeom prst="rect">
            <a:avLst/>
          </a:prstGeom>
        </p:spPr>
      </p:pic>
      <p:grpSp>
        <p:nvGrpSpPr>
          <p:cNvPr id="5" name="Group 4"/>
          <p:cNvGrpSpPr/>
          <p:nvPr/>
        </p:nvGrpSpPr>
        <p:grpSpPr>
          <a:xfrm>
            <a:off x="703121" y="1308184"/>
            <a:ext cx="5879450" cy="2622573"/>
            <a:chOff x="1333061" y="1159329"/>
            <a:chExt cx="6680014" cy="3030107"/>
          </a:xfrm>
        </p:grpSpPr>
        <p:pic>
          <p:nvPicPr>
            <p:cNvPr id="36" name="Picture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061" y="1159329"/>
              <a:ext cx="6680014" cy="3030107"/>
            </a:xfrm>
            <a:prstGeom prst="rect">
              <a:avLst/>
            </a:prstGeom>
          </p:spPr>
        </p:pic>
        <p:grpSp>
          <p:nvGrpSpPr>
            <p:cNvPr id="68" name="Group 67"/>
            <p:cNvGrpSpPr/>
            <p:nvPr/>
          </p:nvGrpSpPr>
          <p:grpSpPr>
            <a:xfrm>
              <a:off x="3943864" y="1244910"/>
              <a:ext cx="3126392" cy="764518"/>
              <a:chOff x="3943864" y="1244910"/>
              <a:chExt cx="3126392" cy="764518"/>
            </a:xfrm>
          </p:grpSpPr>
          <p:sp>
            <p:nvSpPr>
              <p:cNvPr id="65" name="TextBox 64"/>
              <p:cNvSpPr txBox="1"/>
              <p:nvPr/>
            </p:nvSpPr>
            <p:spPr>
              <a:xfrm>
                <a:off x="3943864" y="1244910"/>
                <a:ext cx="3126392" cy="533529"/>
              </a:xfrm>
              <a:prstGeom prst="rect">
                <a:avLst/>
              </a:prstGeom>
              <a:noFill/>
            </p:spPr>
            <p:txBody>
              <a:bodyPr wrap="none" rtlCol="0">
                <a:spAutoFit/>
              </a:bodyPr>
              <a:lstStyle/>
              <a:p>
                <a:r>
                  <a:rPr lang="en-US"/>
                  <a:t>Inner (dot) Product</a:t>
                </a:r>
                <a:endParaRPr lang="en-US" dirty="0"/>
              </a:p>
            </p:txBody>
          </p:sp>
          <p:cxnSp>
            <p:nvCxnSpPr>
              <p:cNvPr id="67" name="Straight Connector 66"/>
              <p:cNvCxnSpPr/>
              <p:nvPr/>
            </p:nvCxnSpPr>
            <p:spPr>
              <a:xfrm>
                <a:off x="4886234" y="1686156"/>
                <a:ext cx="0" cy="323272"/>
              </a:xfrm>
              <a:prstGeom prst="line">
                <a:avLst/>
              </a:prstGeom>
              <a:ln w="952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sp>
        <p:nvSpPr>
          <p:cNvPr id="4" name="TextBox 3"/>
          <p:cNvSpPr txBox="1"/>
          <p:nvPr/>
        </p:nvSpPr>
        <p:spPr>
          <a:xfrm>
            <a:off x="7592509" y="3468985"/>
            <a:ext cx="4279725" cy="46177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BTW, how many parameters?</a:t>
            </a:r>
          </a:p>
        </p:txBody>
      </p:sp>
      <p:grpSp>
        <p:nvGrpSpPr>
          <p:cNvPr id="9" name="Group 8"/>
          <p:cNvGrpSpPr/>
          <p:nvPr/>
        </p:nvGrpSpPr>
        <p:grpSpPr>
          <a:xfrm>
            <a:off x="7321750" y="1301212"/>
            <a:ext cx="2894283" cy="1911359"/>
            <a:chOff x="6091945" y="941718"/>
            <a:chExt cx="2893613" cy="1910917"/>
          </a:xfrm>
        </p:grpSpPr>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1945" y="941718"/>
              <a:ext cx="2893613" cy="1590660"/>
            </a:xfrm>
            <a:prstGeom prst="rect">
              <a:avLst/>
            </a:prstGeom>
          </p:spPr>
          <p:style>
            <a:lnRef idx="2">
              <a:schemeClr val="dk1"/>
            </a:lnRef>
            <a:fillRef idx="1">
              <a:schemeClr val="lt1"/>
            </a:fillRef>
            <a:effectRef idx="0">
              <a:schemeClr val="dk1"/>
            </a:effectRef>
            <a:fontRef idx="minor">
              <a:schemeClr val="dk1"/>
            </a:fontRef>
          </p:style>
        </p:pic>
        <p:sp>
          <p:nvSpPr>
            <p:cNvPr id="6" name="TextBox 5"/>
            <p:cNvSpPr txBox="1"/>
            <p:nvPr/>
          </p:nvSpPr>
          <p:spPr>
            <a:xfrm>
              <a:off x="6274223" y="2544858"/>
              <a:ext cx="482824" cy="307777"/>
            </a:xfrm>
            <a:prstGeom prst="rect">
              <a:avLst/>
            </a:prstGeom>
            <a:noFill/>
          </p:spPr>
          <p:txBody>
            <a:bodyPr wrap="none" rtlCol="0">
              <a:spAutoFit/>
            </a:bodyPr>
            <a:lstStyle/>
            <a:p>
              <a:r>
                <a:rPr lang="en-US" sz="1400" dirty="0"/>
                <a:t>784</a:t>
              </a:r>
            </a:p>
          </p:txBody>
        </p:sp>
        <p:sp>
          <p:nvSpPr>
            <p:cNvPr id="7" name="Rectangle 6"/>
            <p:cNvSpPr/>
            <p:nvPr/>
          </p:nvSpPr>
          <p:spPr>
            <a:xfrm>
              <a:off x="8344499" y="2544858"/>
              <a:ext cx="482824" cy="307777"/>
            </a:xfrm>
            <a:prstGeom prst="rect">
              <a:avLst/>
            </a:prstGeom>
          </p:spPr>
          <p:txBody>
            <a:bodyPr wrap="none">
              <a:spAutoFit/>
            </a:bodyPr>
            <a:lstStyle/>
            <a:p>
              <a:r>
                <a:rPr lang="en-US" sz="1400" dirty="0"/>
                <a:t>784</a:t>
              </a:r>
              <a:endParaRPr lang="en-US" dirty="0"/>
            </a:p>
          </p:txBody>
        </p:sp>
        <p:sp>
          <p:nvSpPr>
            <p:cNvPr id="8" name="TextBox 7"/>
            <p:cNvSpPr txBox="1"/>
            <p:nvPr/>
          </p:nvSpPr>
          <p:spPr>
            <a:xfrm>
              <a:off x="7309361" y="2544858"/>
              <a:ext cx="482824" cy="307777"/>
            </a:xfrm>
            <a:prstGeom prst="rect">
              <a:avLst/>
            </a:prstGeom>
            <a:noFill/>
          </p:spPr>
          <p:txBody>
            <a:bodyPr wrap="none" rtlCol="0">
              <a:spAutoFit/>
            </a:bodyPr>
            <a:lstStyle/>
            <a:p>
              <a:r>
                <a:rPr lang="en-US" sz="1400" dirty="0"/>
                <a:t>100</a:t>
              </a:r>
              <a:endParaRPr lang="en-US" dirty="0"/>
            </a:p>
          </p:txBody>
        </p:sp>
      </p:grpSp>
      <p:sp>
        <p:nvSpPr>
          <p:cNvPr id="10" name="TextBox 9"/>
          <p:cNvSpPr txBox="1"/>
          <p:nvPr/>
        </p:nvSpPr>
        <p:spPr>
          <a:xfrm>
            <a:off x="7592509" y="3905114"/>
            <a:ext cx="4279725" cy="46177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784x100 + 100x784 = </a:t>
            </a:r>
            <a:r>
              <a:rPr lang="is-IS" dirty="0"/>
              <a:t>156800</a:t>
            </a:r>
            <a:endParaRPr lang="en-US" dirty="0"/>
          </a:p>
        </p:txBody>
      </p:sp>
      <p:grpSp>
        <p:nvGrpSpPr>
          <p:cNvPr id="64" name="Group 63"/>
          <p:cNvGrpSpPr/>
          <p:nvPr/>
        </p:nvGrpSpPr>
        <p:grpSpPr>
          <a:xfrm>
            <a:off x="816571" y="4996801"/>
            <a:ext cx="8959435" cy="1762601"/>
            <a:chOff x="194387" y="5095807"/>
            <a:chExt cx="8957362" cy="1762193"/>
          </a:xfrm>
        </p:grpSpPr>
        <p:pic>
          <p:nvPicPr>
            <p:cNvPr id="33" name="Picture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04565" y="5095807"/>
              <a:ext cx="2947184" cy="1762193"/>
            </a:xfrm>
            <a:prstGeom prst="rect">
              <a:avLst/>
            </a:prstGeom>
          </p:spPr>
        </p:pic>
        <p:pic>
          <p:nvPicPr>
            <p:cNvPr id="63" name="Picture 6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4387" y="5680850"/>
              <a:ext cx="5651242" cy="592106"/>
            </a:xfrm>
            <a:prstGeom prst="rect">
              <a:avLst/>
            </a:prstGeom>
          </p:spPr>
        </p:pic>
      </p:grpSp>
    </p:spTree>
    <p:extLst>
      <p:ext uri="{BB962C8B-B14F-4D97-AF65-F5344CB8AC3E}">
        <p14:creationId xmlns:p14="http://schemas.microsoft.com/office/powerpoint/2010/main" val="2790469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a:t>So What Kinds of Things Can a Single Artificial Neuron Compute?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6901" y="1963639"/>
            <a:ext cx="8116812" cy="4425640"/>
          </a:xfrm>
          <a:prstGeom prst="rect">
            <a:avLst/>
          </a:prstGeom>
        </p:spPr>
        <p:style>
          <a:lnRef idx="2">
            <a:schemeClr val="dk1"/>
          </a:lnRef>
          <a:fillRef idx="1">
            <a:schemeClr val="lt1"/>
          </a:fillRef>
          <a:effectRef idx="0">
            <a:schemeClr val="dk1"/>
          </a:effectRef>
          <a:fontRef idx="minor">
            <a:schemeClr val="dk1"/>
          </a:fontRef>
        </p:style>
      </p:pic>
      <p:sp>
        <p:nvSpPr>
          <p:cNvPr id="3" name="TextBox 2"/>
          <p:cNvSpPr txBox="1"/>
          <p:nvPr/>
        </p:nvSpPr>
        <p:spPr>
          <a:xfrm>
            <a:off x="1524529" y="6605613"/>
            <a:ext cx="2227407" cy="253975"/>
          </a:xfrm>
          <a:prstGeom prst="rect">
            <a:avLst/>
          </a:prstGeom>
          <a:noFill/>
        </p:spPr>
        <p:txBody>
          <a:bodyPr wrap="none" rtlCol="0">
            <a:spAutoFit/>
          </a:bodyPr>
          <a:lstStyle/>
          <a:p>
            <a:r>
              <a:rPr lang="en-US" sz="1050"/>
              <a:t>Graphic courtesy </a:t>
            </a:r>
            <a:r>
              <a:rPr lang="en-US" sz="1050" dirty="0"/>
              <a:t>Hugo </a:t>
            </a:r>
            <a:r>
              <a:rPr lang="en-US" sz="1050" dirty="0" err="1"/>
              <a:t>Larochelle</a:t>
            </a:r>
            <a:endParaRPr lang="en-US" sz="1050"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9600" y="3279121"/>
            <a:ext cx="8116812" cy="1794675"/>
          </a:xfrm>
          <a:prstGeom prst="rect">
            <a:avLst/>
          </a:prstGeom>
        </p:spPr>
        <p:style>
          <a:lnRef idx="2">
            <a:schemeClr val="dk1"/>
          </a:lnRef>
          <a:fillRef idx="1">
            <a:schemeClr val="lt1"/>
          </a:fillRef>
          <a:effectRef idx="0">
            <a:schemeClr val="dk1"/>
          </a:effectRef>
          <a:fontRef idx="minor">
            <a:schemeClr val="dk1"/>
          </a:fontRef>
        </p:style>
      </p:pic>
      <p:grpSp>
        <p:nvGrpSpPr>
          <p:cNvPr id="8" name="Group 7"/>
          <p:cNvGrpSpPr/>
          <p:nvPr/>
        </p:nvGrpSpPr>
        <p:grpSpPr>
          <a:xfrm>
            <a:off x="2006901" y="2406068"/>
            <a:ext cx="8116812" cy="3540784"/>
            <a:chOff x="-2378569" y="1206725"/>
            <a:chExt cx="8114934" cy="3539965"/>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8569" y="1746900"/>
              <a:ext cx="8114934" cy="2999790"/>
            </a:xfrm>
            <a:prstGeom prst="rect">
              <a:avLst/>
            </a:prstGeom>
          </p:spPr>
          <p:style>
            <a:lnRef idx="2">
              <a:schemeClr val="dk1"/>
            </a:lnRef>
            <a:fillRef idx="1">
              <a:schemeClr val="lt1"/>
            </a:fillRef>
            <a:effectRef idx="0">
              <a:schemeClr val="dk1"/>
            </a:effectRef>
            <a:fontRef idx="minor">
              <a:schemeClr val="dk1"/>
            </a:fontRef>
          </p:style>
        </p:pic>
        <p:sp>
          <p:nvSpPr>
            <p:cNvPr id="7" name="TextBox 6"/>
            <p:cNvSpPr txBox="1"/>
            <p:nvPr/>
          </p:nvSpPr>
          <p:spPr>
            <a:xfrm>
              <a:off x="-1215420" y="1206725"/>
              <a:ext cx="6564618" cy="523348"/>
            </a:xfrm>
            <a:prstGeom prst="rect">
              <a:avLst/>
            </a:prstGeom>
            <a:noFill/>
          </p:spPr>
          <p:txBody>
            <a:bodyPr wrap="none" rtlCol="0">
              <a:spAutoFit/>
            </a:bodyPr>
            <a:lstStyle/>
            <a:p>
              <a:r>
                <a:rPr lang="en-US" sz="2801" dirty="0"/>
                <a:t>Can Solve Linearly Separable Problems</a:t>
              </a:r>
            </a:p>
          </p:txBody>
        </p:sp>
      </p:gr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0509" y="1698417"/>
            <a:ext cx="8174159" cy="4696583"/>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321571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9584" y="93735"/>
            <a:ext cx="9516004" cy="1143265"/>
          </a:xfrm>
        </p:spPr>
        <p:txBody>
          <a:bodyPr>
            <a:noAutofit/>
          </a:bodyPr>
          <a:lstStyle/>
          <a:p>
            <a:r>
              <a:rPr lang="en-US" sz="4000" dirty="0"/>
              <a:t>So What is Really Happening Here?</a:t>
            </a:r>
          </a:p>
        </p:txBody>
      </p:sp>
      <p:grpSp>
        <p:nvGrpSpPr>
          <p:cNvPr id="4" name="Group 3"/>
          <p:cNvGrpSpPr/>
          <p:nvPr/>
        </p:nvGrpSpPr>
        <p:grpSpPr>
          <a:xfrm>
            <a:off x="28497742" y="36914130"/>
            <a:ext cx="7572312" cy="6841032"/>
            <a:chOff x="25442794" y="36905587"/>
            <a:chExt cx="7570560" cy="6839449"/>
          </a:xfrm>
        </p:grpSpPr>
        <p:grpSp>
          <p:nvGrpSpPr>
            <p:cNvPr id="5" name="Group 4"/>
            <p:cNvGrpSpPr/>
            <p:nvPr/>
          </p:nvGrpSpPr>
          <p:grpSpPr>
            <a:xfrm>
              <a:off x="26186420" y="36905587"/>
              <a:ext cx="6826934" cy="3811889"/>
              <a:chOff x="26821509" y="36010204"/>
              <a:chExt cx="7574507" cy="4575431"/>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62165" y="36825239"/>
                <a:ext cx="3760396" cy="3760396"/>
              </a:xfrm>
              <a:prstGeom prst="rect">
                <a:avLst/>
              </a:prstGeom>
              <a:ln w="12700">
                <a:solidFill>
                  <a:schemeClr val="tx1"/>
                </a:solidFill>
              </a:ln>
            </p:spPr>
          </p:pic>
          <p:sp>
            <p:nvSpPr>
              <p:cNvPr id="10" name="TextBox 9"/>
              <p:cNvSpPr txBox="1"/>
              <p:nvPr/>
            </p:nvSpPr>
            <p:spPr>
              <a:xfrm>
                <a:off x="26821509" y="36010204"/>
                <a:ext cx="7574507" cy="628177"/>
              </a:xfrm>
              <a:prstGeom prst="rect">
                <a:avLst/>
              </a:prstGeom>
              <a:noFill/>
            </p:spPr>
            <p:txBody>
              <a:bodyPr wrap="none" rtlCol="0">
                <a:spAutoFit/>
              </a:bodyPr>
              <a:lstStyle/>
              <a:p>
                <a:r>
                  <a:rPr lang="en-US" sz="2801" dirty="0"/>
                  <a:t>Voronoi diagram under Euclidian distance</a:t>
                </a:r>
              </a:p>
            </p:txBody>
          </p:sp>
        </p:grpSp>
        <p:grpSp>
          <p:nvGrpSpPr>
            <p:cNvPr id="6" name="Group 5"/>
            <p:cNvGrpSpPr/>
            <p:nvPr/>
          </p:nvGrpSpPr>
          <p:grpSpPr>
            <a:xfrm>
              <a:off x="25442794" y="41016523"/>
              <a:ext cx="7112933" cy="2728513"/>
              <a:chOff x="25442794" y="41016523"/>
              <a:chExt cx="7112933" cy="2728513"/>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42794" y="41655424"/>
                <a:ext cx="7112933" cy="2089612"/>
              </a:xfrm>
              <a:prstGeom prst="rect">
                <a:avLst/>
              </a:prstGeom>
              <a:ln>
                <a:solidFill>
                  <a:schemeClr val="tx1"/>
                </a:solidFill>
              </a:ln>
            </p:spPr>
          </p:pic>
          <p:sp>
            <p:nvSpPr>
              <p:cNvPr id="8" name="TextBox 7"/>
              <p:cNvSpPr txBox="1"/>
              <p:nvPr/>
            </p:nvSpPr>
            <p:spPr>
              <a:xfrm>
                <a:off x="25949286" y="41016523"/>
                <a:ext cx="6099948" cy="954364"/>
              </a:xfrm>
              <a:prstGeom prst="rect">
                <a:avLst/>
              </a:prstGeom>
              <a:noFill/>
              <a:ln>
                <a:noFill/>
              </a:ln>
            </p:spPr>
            <p:txBody>
              <a:bodyPr wrap="square" rtlCol="0">
                <a:spAutoFit/>
              </a:bodyPr>
              <a:lstStyle/>
              <a:p>
                <a:r>
                  <a:rPr lang="en-US" sz="2801" dirty="0"/>
                  <a:t>Linear Separability in a Neural Network</a:t>
                </a:r>
              </a:p>
            </p:txBody>
          </p:sp>
        </p:grpSp>
      </p:grpSp>
      <p:grpSp>
        <p:nvGrpSpPr>
          <p:cNvPr id="11" name="Group 10"/>
          <p:cNvGrpSpPr/>
          <p:nvPr/>
        </p:nvGrpSpPr>
        <p:grpSpPr>
          <a:xfrm>
            <a:off x="28650177" y="37066566"/>
            <a:ext cx="7572312" cy="6841032"/>
            <a:chOff x="25442794" y="36905587"/>
            <a:chExt cx="7570560" cy="6839449"/>
          </a:xfrm>
        </p:grpSpPr>
        <p:grpSp>
          <p:nvGrpSpPr>
            <p:cNvPr id="12" name="Group 11"/>
            <p:cNvGrpSpPr/>
            <p:nvPr/>
          </p:nvGrpSpPr>
          <p:grpSpPr>
            <a:xfrm>
              <a:off x="26186420" y="36905587"/>
              <a:ext cx="6826934" cy="3811889"/>
              <a:chOff x="26821509" y="36010204"/>
              <a:chExt cx="7574507" cy="4575431"/>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62165" y="36825239"/>
                <a:ext cx="3760396" cy="3760396"/>
              </a:xfrm>
              <a:prstGeom prst="rect">
                <a:avLst/>
              </a:prstGeom>
              <a:ln w="12700">
                <a:solidFill>
                  <a:schemeClr val="tx1"/>
                </a:solidFill>
              </a:ln>
            </p:spPr>
          </p:pic>
          <p:sp>
            <p:nvSpPr>
              <p:cNvPr id="17" name="TextBox 16"/>
              <p:cNvSpPr txBox="1"/>
              <p:nvPr/>
            </p:nvSpPr>
            <p:spPr>
              <a:xfrm>
                <a:off x="26821509" y="36010204"/>
                <a:ext cx="7574507" cy="628177"/>
              </a:xfrm>
              <a:prstGeom prst="rect">
                <a:avLst/>
              </a:prstGeom>
              <a:noFill/>
            </p:spPr>
            <p:txBody>
              <a:bodyPr wrap="none" rtlCol="0">
                <a:spAutoFit/>
              </a:bodyPr>
              <a:lstStyle/>
              <a:p>
                <a:r>
                  <a:rPr lang="en-US" sz="2801" dirty="0"/>
                  <a:t>Voronoi diagram under Euclidian distance</a:t>
                </a:r>
              </a:p>
            </p:txBody>
          </p:sp>
        </p:grpSp>
        <p:grpSp>
          <p:nvGrpSpPr>
            <p:cNvPr id="13" name="Group 12"/>
            <p:cNvGrpSpPr/>
            <p:nvPr/>
          </p:nvGrpSpPr>
          <p:grpSpPr>
            <a:xfrm>
              <a:off x="25442794" y="41016523"/>
              <a:ext cx="7112933" cy="2728513"/>
              <a:chOff x="25442794" y="41016523"/>
              <a:chExt cx="7112933" cy="2728513"/>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42794" y="41655424"/>
                <a:ext cx="7112933" cy="2089612"/>
              </a:xfrm>
              <a:prstGeom prst="rect">
                <a:avLst/>
              </a:prstGeom>
              <a:ln>
                <a:solidFill>
                  <a:schemeClr val="tx1"/>
                </a:solidFill>
              </a:ln>
            </p:spPr>
          </p:pic>
          <p:sp>
            <p:nvSpPr>
              <p:cNvPr id="15" name="TextBox 14"/>
              <p:cNvSpPr txBox="1"/>
              <p:nvPr/>
            </p:nvSpPr>
            <p:spPr>
              <a:xfrm>
                <a:off x="25949286" y="41016523"/>
                <a:ext cx="6099948" cy="954364"/>
              </a:xfrm>
              <a:prstGeom prst="rect">
                <a:avLst/>
              </a:prstGeom>
              <a:noFill/>
              <a:ln>
                <a:noFill/>
              </a:ln>
            </p:spPr>
            <p:txBody>
              <a:bodyPr wrap="square" rtlCol="0">
                <a:spAutoFit/>
              </a:bodyPr>
              <a:lstStyle/>
              <a:p>
                <a:r>
                  <a:rPr lang="en-US" sz="2801" dirty="0"/>
                  <a:t>Linear Separability in a Neural Network</a:t>
                </a:r>
              </a:p>
            </p:txBody>
          </p:sp>
        </p:grpSp>
      </p:gr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3181" y="1518462"/>
            <a:ext cx="8688810" cy="3329920"/>
          </a:xfrm>
          <a:prstGeom prst="rect">
            <a:avLst/>
          </a:prstGeom>
        </p:spPr>
      </p:pic>
      <p:sp>
        <p:nvSpPr>
          <p:cNvPr id="19" name="TextBox 18"/>
          <p:cNvSpPr txBox="1"/>
          <p:nvPr/>
        </p:nvSpPr>
        <p:spPr>
          <a:xfrm>
            <a:off x="1651431" y="5459002"/>
            <a:ext cx="9386115" cy="830997"/>
          </a:xfrm>
          <a:prstGeom prst="rect">
            <a:avLst/>
          </a:prstGeom>
          <a:noFill/>
        </p:spPr>
        <p:txBody>
          <a:bodyPr wrap="square" rtlCol="0">
            <a:spAutoFit/>
          </a:bodyPr>
          <a:lstStyle/>
          <a:p>
            <a:r>
              <a:rPr lang="en-US" dirty="0"/>
              <a:t>Deep Nets </a:t>
            </a:r>
            <a:r>
              <a:rPr lang="en-US" b="1" i="1" dirty="0"/>
              <a:t>disentangle</a:t>
            </a:r>
            <a:r>
              <a:rPr lang="en-US" dirty="0"/>
              <a:t> the underlying explanatory factors in the data so as to make them </a:t>
            </a:r>
            <a:r>
              <a:rPr lang="en-US" b="1" i="1" dirty="0">
                <a:solidFill>
                  <a:srgbClr val="FF0000"/>
                </a:solidFill>
              </a:rPr>
              <a:t>linearly separable</a:t>
            </a:r>
          </a:p>
        </p:txBody>
      </p:sp>
      <p:sp>
        <p:nvSpPr>
          <p:cNvPr id="20" name="TextBox 19"/>
          <p:cNvSpPr txBox="1"/>
          <p:nvPr/>
        </p:nvSpPr>
        <p:spPr>
          <a:xfrm>
            <a:off x="1524529" y="6597917"/>
            <a:ext cx="2354074" cy="261671"/>
          </a:xfrm>
          <a:prstGeom prst="rect">
            <a:avLst/>
          </a:prstGeom>
          <a:noFill/>
        </p:spPr>
        <p:txBody>
          <a:bodyPr wrap="none" rtlCol="0">
            <a:spAutoFit/>
          </a:bodyPr>
          <a:lstStyle/>
          <a:p>
            <a:r>
              <a:rPr lang="en-US" sz="1100" dirty="0"/>
              <a:t>Graphic courtesy Christopher Olah</a:t>
            </a:r>
          </a:p>
        </p:txBody>
      </p:sp>
      <p:grpSp>
        <p:nvGrpSpPr>
          <p:cNvPr id="30" name="Group 29"/>
          <p:cNvGrpSpPr/>
          <p:nvPr/>
        </p:nvGrpSpPr>
        <p:grpSpPr>
          <a:xfrm>
            <a:off x="2808502" y="2455207"/>
            <a:ext cx="3217077" cy="2416609"/>
            <a:chOff x="1840538" y="1844847"/>
            <a:chExt cx="3216333" cy="2416049"/>
          </a:xfrm>
        </p:grpSpPr>
        <p:sp>
          <p:nvSpPr>
            <p:cNvPr id="24" name="TextBox 23"/>
            <p:cNvSpPr txBox="1"/>
            <p:nvPr/>
          </p:nvSpPr>
          <p:spPr>
            <a:xfrm>
              <a:off x="1840538" y="3983961"/>
              <a:ext cx="2091755" cy="276935"/>
            </a:xfrm>
            <a:prstGeom prst="rect">
              <a:avLst/>
            </a:prstGeom>
            <a:noFill/>
          </p:spPr>
          <p:txBody>
            <a:bodyPr wrap="none" rtlCol="0">
              <a:spAutoFit/>
            </a:bodyPr>
            <a:lstStyle/>
            <a:p>
              <a:r>
                <a:rPr lang="en-US" sz="1200" b="1" u="sng" dirty="0">
                  <a:solidFill>
                    <a:srgbClr val="FF0000"/>
                  </a:solidFill>
                </a:rPr>
                <a:t>Linear Decision Boundary</a:t>
              </a:r>
            </a:p>
          </p:txBody>
        </p:sp>
        <p:cxnSp>
          <p:nvCxnSpPr>
            <p:cNvPr id="29" name="Straight Connector 28"/>
            <p:cNvCxnSpPr>
              <a:cxnSpLocks/>
            </p:cNvCxnSpPr>
            <p:nvPr/>
          </p:nvCxnSpPr>
          <p:spPr>
            <a:xfrm flipV="1">
              <a:off x="3150119" y="1844847"/>
              <a:ext cx="1906752" cy="2038644"/>
            </a:xfrm>
            <a:prstGeom prst="line">
              <a:avLst/>
            </a:prstGeom>
            <a:ln w="34925">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33" name="Group 32"/>
          <p:cNvGrpSpPr/>
          <p:nvPr/>
        </p:nvGrpSpPr>
        <p:grpSpPr>
          <a:xfrm>
            <a:off x="1651431" y="3693624"/>
            <a:ext cx="9652183" cy="1663399"/>
            <a:chOff x="126873" y="3692769"/>
            <a:chExt cx="9649949" cy="1663014"/>
          </a:xfrm>
        </p:grpSpPr>
        <p:sp>
          <p:nvSpPr>
            <p:cNvPr id="3" name="TextBox 2"/>
            <p:cNvSpPr txBox="1"/>
            <p:nvPr/>
          </p:nvSpPr>
          <p:spPr>
            <a:xfrm>
              <a:off x="126873" y="4894118"/>
              <a:ext cx="9649949" cy="461665"/>
            </a:xfrm>
            <a:prstGeom prst="rect">
              <a:avLst/>
            </a:prstGeom>
            <a:noFill/>
          </p:spPr>
          <p:txBody>
            <a:bodyPr wrap="none" rtlCol="0">
              <a:spAutoFit/>
            </a:bodyPr>
            <a:lstStyle/>
            <a:p>
              <a:r>
                <a:rPr lang="en-US" dirty="0"/>
                <a:t>Target function represented by input data is some twisted up </a:t>
              </a:r>
              <a:r>
                <a:rPr lang="en-US" i="1" dirty="0"/>
                <a:t>manifold</a:t>
              </a:r>
            </a:p>
          </p:txBody>
        </p:sp>
        <p:cxnSp>
          <p:nvCxnSpPr>
            <p:cNvPr id="32" name="Straight Arrow Connector 31"/>
            <p:cNvCxnSpPr/>
            <p:nvPr/>
          </p:nvCxnSpPr>
          <p:spPr>
            <a:xfrm flipV="1">
              <a:off x="703385" y="3692769"/>
              <a:ext cx="580292" cy="1223194"/>
            </a:xfrm>
            <a:prstGeom prst="straightConnector1">
              <a:avLst/>
            </a:prstGeom>
            <a:ln w="15875">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549649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758" y="160874"/>
            <a:ext cx="10975658" cy="1143264"/>
          </a:xfrm>
        </p:spPr>
        <p:txBody>
          <a:bodyPr>
            <a:normAutofit/>
          </a:bodyPr>
          <a:lstStyle/>
          <a:p>
            <a:r>
              <a:rPr lang="en-US" sz="4800" dirty="0"/>
              <a:t>Manifolds?</a:t>
            </a:r>
            <a:endParaRPr lang="en-US" sz="2400" dirty="0"/>
          </a:p>
        </p:txBody>
      </p:sp>
      <p:sp>
        <p:nvSpPr>
          <p:cNvPr id="3" name="Content Placeholder 2"/>
          <p:cNvSpPr>
            <a:spLocks noGrp="1"/>
          </p:cNvSpPr>
          <p:nvPr>
            <p:ph idx="1"/>
          </p:nvPr>
        </p:nvSpPr>
        <p:spPr>
          <a:xfrm>
            <a:off x="1753181" y="1450206"/>
            <a:ext cx="8688811" cy="4966849"/>
          </a:xfrm>
        </p:spPr>
        <p:txBody>
          <a:bodyPr>
            <a:normAutofit fontScale="77500" lnSpcReduction="20000"/>
          </a:bodyPr>
          <a:lstStyle/>
          <a:p>
            <a:r>
              <a:rPr lang="en-US" sz="2801" dirty="0"/>
              <a:t>X is a high dimensional vector (MNIST: 28</a:t>
            </a:r>
            <a:r>
              <a:rPr lang="en-US" sz="2801" baseline="30000" dirty="0"/>
              <a:t>2</a:t>
            </a:r>
            <a:r>
              <a:rPr lang="en-US" sz="2801" dirty="0"/>
              <a:t> = 784)</a:t>
            </a:r>
          </a:p>
          <a:p>
            <a:r>
              <a:rPr lang="en-US" sz="2801" dirty="0"/>
              <a:t>Data concentrated around a </a:t>
            </a:r>
            <a:r>
              <a:rPr lang="en-US" sz="2801" i="1" dirty="0"/>
              <a:t>lower dimensional </a:t>
            </a:r>
            <a:r>
              <a:rPr lang="en-US" sz="2801" dirty="0"/>
              <a:t>manifold</a:t>
            </a:r>
          </a:p>
          <a:p>
            <a:endParaRPr lang="en-US" dirty="0"/>
          </a:p>
          <a:p>
            <a:endParaRPr lang="en-US" dirty="0"/>
          </a:p>
          <a:p>
            <a:endParaRPr lang="en-US" dirty="0"/>
          </a:p>
          <a:p>
            <a:endParaRPr lang="en-US" dirty="0"/>
          </a:p>
          <a:p>
            <a:endParaRPr lang="en-US" dirty="0"/>
          </a:p>
          <a:p>
            <a:endParaRPr lang="en-US" sz="2801" dirty="0"/>
          </a:p>
          <a:p>
            <a:endParaRPr lang="en-US" sz="2801" dirty="0"/>
          </a:p>
          <a:p>
            <a:endParaRPr lang="en-US" sz="2801" dirty="0"/>
          </a:p>
          <a:p>
            <a:r>
              <a:rPr lang="en-US" sz="2801" dirty="0"/>
              <a:t>Hope is to find representation of that manifold</a:t>
            </a:r>
            <a:endParaRPr lang="en-US" sz="2801" i="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2502" y="2283974"/>
            <a:ext cx="5370168" cy="3257777"/>
          </a:xfrm>
          <a:prstGeom prst="rect">
            <a:avLst/>
          </a:prstGeom>
        </p:spPr>
      </p:pic>
      <p:sp>
        <p:nvSpPr>
          <p:cNvPr id="6" name="TextBox 5"/>
          <p:cNvSpPr txBox="1"/>
          <p:nvPr/>
        </p:nvSpPr>
        <p:spPr>
          <a:xfrm>
            <a:off x="1524529" y="6567420"/>
            <a:ext cx="3349769" cy="261671"/>
          </a:xfrm>
          <a:prstGeom prst="rect">
            <a:avLst/>
          </a:prstGeom>
          <a:noFill/>
        </p:spPr>
        <p:txBody>
          <a:bodyPr wrap="none" rtlCol="0">
            <a:spAutoFit/>
          </a:bodyPr>
          <a:lstStyle/>
          <a:p>
            <a:r>
              <a:rPr lang="en-US" sz="1100" dirty="0"/>
              <a:t>Graphic courtesy </a:t>
            </a:r>
            <a:r>
              <a:rPr lang="en-US" sz="1100" dirty="0">
                <a:hlinkClick r:id="rId4"/>
              </a:rPr>
              <a:t>http://www.deeplearningbook.org</a:t>
            </a:r>
            <a:endParaRPr lang="en-US" sz="1100" dirty="0"/>
          </a:p>
        </p:txBody>
      </p:sp>
    </p:spTree>
    <p:extLst>
      <p:ext uri="{BB962C8B-B14F-4D97-AF65-F5344CB8AC3E}">
        <p14:creationId xmlns:p14="http://schemas.microsoft.com/office/powerpoint/2010/main" val="180039786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835" y="171490"/>
            <a:ext cx="8231505" cy="1048653"/>
          </a:xfrm>
        </p:spPr>
        <p:txBody>
          <a:bodyPr>
            <a:normAutofit fontScale="90000"/>
          </a:bodyPr>
          <a:lstStyle/>
          <a:p>
            <a:r>
              <a:rPr lang="en-US" sz="3600" dirty="0"/>
              <a:t>So OK, All Cool, But How Does The </a:t>
            </a:r>
            <a:br>
              <a:rPr lang="en-US" sz="3600" dirty="0"/>
            </a:br>
            <a:r>
              <a:rPr lang="en-US" sz="3600" dirty="0"/>
              <a:t>Autoencoder Actually Work?</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2473" y="1355114"/>
            <a:ext cx="7410229" cy="4149361"/>
          </a:xfrm>
          <a:prstGeom prst="rect">
            <a:avLst/>
          </a:prstGeom>
        </p:spPr>
      </p:pic>
      <p:grpSp>
        <p:nvGrpSpPr>
          <p:cNvPr id="8" name="Group 7"/>
          <p:cNvGrpSpPr/>
          <p:nvPr/>
        </p:nvGrpSpPr>
        <p:grpSpPr>
          <a:xfrm>
            <a:off x="2044595" y="5549928"/>
            <a:ext cx="8140043" cy="957877"/>
            <a:chOff x="474226" y="5770012"/>
            <a:chExt cx="8138159" cy="957655"/>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3353" y="5770012"/>
              <a:ext cx="3939032" cy="957655"/>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4226" y="5859508"/>
              <a:ext cx="3848392" cy="778663"/>
            </a:xfrm>
            <a:prstGeom prst="rect">
              <a:avLst/>
            </a:prstGeom>
          </p:spPr>
        </p:pic>
      </p:grpSp>
      <p:sp>
        <p:nvSpPr>
          <p:cNvPr id="10" name="TextBox 9"/>
          <p:cNvSpPr txBox="1"/>
          <p:nvPr/>
        </p:nvSpPr>
        <p:spPr>
          <a:xfrm rot="20158094">
            <a:off x="1642522" y="2517402"/>
            <a:ext cx="8910130" cy="240185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3001" dirty="0"/>
              <a:t>Learning comes down to adjusting the weights (</a:t>
            </a:r>
            <a:r>
              <a:rPr lang="en-US" sz="3001" i="1" dirty="0" err="1"/>
              <a:t>w</a:t>
            </a:r>
            <a:r>
              <a:rPr lang="en-US" sz="3001" i="1" baseline="-25000" dirty="0" err="1"/>
              <a:t>i</a:t>
            </a:r>
            <a:r>
              <a:rPr lang="en-US" sz="3001" dirty="0" err="1"/>
              <a:t>’s</a:t>
            </a:r>
            <a:r>
              <a:rPr lang="en-US" sz="3001" dirty="0"/>
              <a:t>) so that the loss </a:t>
            </a:r>
            <a:r>
              <a:rPr lang="en-US" sz="3001" i="1" dirty="0"/>
              <a:t>L(</a:t>
            </a:r>
            <a:r>
              <a:rPr lang="en-US" sz="3001" i="1" dirty="0" err="1"/>
              <a:t>x,r</a:t>
            </a:r>
            <a:r>
              <a:rPr lang="en-US" sz="3001" i="1" dirty="0"/>
              <a:t>) </a:t>
            </a:r>
            <a:r>
              <a:rPr lang="en-US" sz="3001" dirty="0"/>
              <a:t>is minimized. This is the job of backpropagation (calculate the gradients) and gradient descent (find the minima of the </a:t>
            </a:r>
            <a:r>
              <a:rPr lang="en-US" sz="3001"/>
              <a:t>loss function).</a:t>
            </a:r>
            <a:endParaRPr lang="en-US" sz="3001" i="1" dirty="0"/>
          </a:p>
        </p:txBody>
      </p:sp>
    </p:spTree>
    <p:extLst>
      <p:ext uri="{BB962C8B-B14F-4D97-AF65-F5344CB8AC3E}">
        <p14:creationId xmlns:p14="http://schemas.microsoft.com/office/powerpoint/2010/main" val="9410643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1543" y="-34394"/>
            <a:ext cx="9252089" cy="1143265"/>
          </a:xfrm>
        </p:spPr>
        <p:txBody>
          <a:bodyPr>
            <a:noAutofit/>
          </a:bodyPr>
          <a:lstStyle/>
          <a:p>
            <a:r>
              <a:rPr lang="en-US" sz="3600" dirty="0"/>
              <a:t>How Hard To Code This Up In Tensorflow?</a:t>
            </a:r>
          </a:p>
        </p:txBody>
      </p:sp>
      <p:sp>
        <p:nvSpPr>
          <p:cNvPr id="6" name="TextBox 5"/>
          <p:cNvSpPr txBox="1"/>
          <p:nvPr/>
        </p:nvSpPr>
        <p:spPr>
          <a:xfrm>
            <a:off x="1524529" y="6551740"/>
            <a:ext cx="6566972" cy="307848"/>
          </a:xfrm>
          <a:prstGeom prst="rect">
            <a:avLst/>
          </a:prstGeom>
          <a:noFill/>
        </p:spPr>
        <p:txBody>
          <a:bodyPr wrap="none" rtlCol="0">
            <a:spAutoFit/>
          </a:bodyPr>
          <a:lstStyle/>
          <a:p>
            <a:r>
              <a:rPr lang="en-US" sz="1400" dirty="0">
                <a:hlinkClick r:id="rId3" invalidUrl="https://github.com/davidmeyer/ml/blob/master/tensorflow/autoencoder.{py,ipynb}"/>
              </a:rPr>
              <a:t>https://github.com/davidmeyer/ml/blob/master/tensorflow/autoencoder.{py,ipynb} </a:t>
            </a:r>
            <a:endParaRPr lang="en-US" sz="14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0035" y="996159"/>
            <a:ext cx="5211704" cy="5456116"/>
          </a:xfrm>
          <a:prstGeom prst="rect">
            <a:avLst/>
          </a:prstGeom>
        </p:spPr>
        <p:style>
          <a:lnRef idx="2">
            <a:schemeClr val="dk1"/>
          </a:lnRef>
          <a:fillRef idx="1">
            <a:schemeClr val="lt1"/>
          </a:fillRef>
          <a:effectRef idx="0">
            <a:schemeClr val="dk1"/>
          </a:effectRef>
          <a:fontRef idx="minor">
            <a:schemeClr val="dk1"/>
          </a:fontRef>
        </p:style>
      </p:pic>
      <p:grpSp>
        <p:nvGrpSpPr>
          <p:cNvPr id="11" name="Group 10"/>
          <p:cNvGrpSpPr/>
          <p:nvPr/>
        </p:nvGrpSpPr>
        <p:grpSpPr>
          <a:xfrm>
            <a:off x="1670036" y="5581110"/>
            <a:ext cx="8746793" cy="871165"/>
            <a:chOff x="145473" y="5579818"/>
            <a:chExt cx="8744769" cy="870963"/>
          </a:xfrm>
        </p:grpSpPr>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24941" y="5579818"/>
              <a:ext cx="3265301" cy="793858"/>
            </a:xfrm>
            <a:prstGeom prst="rect">
              <a:avLst/>
            </a:prstGeom>
          </p:spPr>
        </p:pic>
        <p:grpSp>
          <p:nvGrpSpPr>
            <p:cNvPr id="31" name="Group 30"/>
            <p:cNvGrpSpPr/>
            <p:nvPr/>
          </p:nvGrpSpPr>
          <p:grpSpPr>
            <a:xfrm>
              <a:off x="145473" y="5976748"/>
              <a:ext cx="5380175" cy="474033"/>
              <a:chOff x="145473" y="5976748"/>
              <a:chExt cx="5380175" cy="474033"/>
            </a:xfrm>
          </p:grpSpPr>
          <p:cxnSp>
            <p:nvCxnSpPr>
              <p:cNvPr id="21" name="Straight Connector 20"/>
              <p:cNvCxnSpPr/>
              <p:nvPr/>
            </p:nvCxnSpPr>
            <p:spPr>
              <a:xfrm flipH="1">
                <a:off x="3987800" y="5976748"/>
                <a:ext cx="1537848" cy="297052"/>
              </a:xfrm>
              <a:prstGeom prst="line">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145473" y="6087968"/>
                <a:ext cx="3778827" cy="362813"/>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1456" y="996159"/>
            <a:ext cx="3464688" cy="1088902"/>
          </a:xfrm>
          <a:prstGeom prst="rect">
            <a:avLst/>
          </a:prstGeom>
        </p:spPr>
        <p:style>
          <a:lnRef idx="2">
            <a:schemeClr val="dk1"/>
          </a:lnRef>
          <a:fillRef idx="1001">
            <a:schemeClr val="lt1"/>
          </a:fillRef>
          <a:effectRef idx="0">
            <a:schemeClr val="dk1"/>
          </a:effectRef>
          <a:fontRef idx="minor">
            <a:schemeClr val="dk1"/>
          </a:fontRef>
        </p:style>
      </p:pic>
      <p:grpSp>
        <p:nvGrpSpPr>
          <p:cNvPr id="17" name="Group 16"/>
          <p:cNvGrpSpPr/>
          <p:nvPr/>
        </p:nvGrpSpPr>
        <p:grpSpPr>
          <a:xfrm>
            <a:off x="1670035" y="1727600"/>
            <a:ext cx="8746794" cy="3068476"/>
            <a:chOff x="145473" y="1727200"/>
            <a:chExt cx="8744770" cy="3067766"/>
          </a:xfrm>
        </p:grpSpPr>
        <p:grpSp>
          <p:nvGrpSpPr>
            <p:cNvPr id="29" name="Group 28"/>
            <p:cNvGrpSpPr/>
            <p:nvPr/>
          </p:nvGrpSpPr>
          <p:grpSpPr>
            <a:xfrm>
              <a:off x="145473" y="1727200"/>
              <a:ext cx="7848718" cy="2270407"/>
              <a:chOff x="145473" y="1727200"/>
              <a:chExt cx="7848718" cy="2270407"/>
            </a:xfrm>
          </p:grpSpPr>
          <p:cxnSp>
            <p:nvCxnSpPr>
              <p:cNvPr id="13" name="Straight Connector 12"/>
              <p:cNvCxnSpPr/>
              <p:nvPr/>
            </p:nvCxnSpPr>
            <p:spPr>
              <a:xfrm>
                <a:off x="6654800" y="1911306"/>
                <a:ext cx="1339391" cy="2086301"/>
              </a:xfrm>
              <a:prstGeom prst="line">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4344292" y="1911306"/>
                <a:ext cx="2310509" cy="143819"/>
              </a:xfrm>
              <a:prstGeom prst="line">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45473" y="1727200"/>
                <a:ext cx="4154051" cy="635000"/>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24942" y="4134283"/>
              <a:ext cx="3265301" cy="660683"/>
            </a:xfrm>
            <a:prstGeom prst="rect">
              <a:avLst/>
            </a:prstGeom>
          </p:spPr>
        </p:pic>
      </p:grpSp>
      <p:grpSp>
        <p:nvGrpSpPr>
          <p:cNvPr id="4" name="Group 3"/>
          <p:cNvGrpSpPr/>
          <p:nvPr/>
        </p:nvGrpSpPr>
        <p:grpSpPr>
          <a:xfrm>
            <a:off x="1670037" y="3980690"/>
            <a:ext cx="8073294" cy="873951"/>
            <a:chOff x="145474" y="3979768"/>
            <a:chExt cx="8071426" cy="873749"/>
          </a:xfrm>
        </p:grpSpPr>
        <p:grpSp>
          <p:nvGrpSpPr>
            <p:cNvPr id="30" name="Group 29"/>
            <p:cNvGrpSpPr/>
            <p:nvPr/>
          </p:nvGrpSpPr>
          <p:grpSpPr>
            <a:xfrm>
              <a:off x="145474" y="3979768"/>
              <a:ext cx="5380174" cy="697202"/>
              <a:chOff x="145474" y="3979768"/>
              <a:chExt cx="5380174" cy="697202"/>
            </a:xfrm>
          </p:grpSpPr>
          <p:cxnSp>
            <p:nvCxnSpPr>
              <p:cNvPr id="24" name="Straight Connector 23"/>
              <p:cNvCxnSpPr/>
              <p:nvPr/>
            </p:nvCxnSpPr>
            <p:spPr>
              <a:xfrm flipH="1" flipV="1">
                <a:off x="3073400" y="4318000"/>
                <a:ext cx="2452248" cy="358970"/>
              </a:xfrm>
              <a:prstGeom prst="line">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145474" y="3979768"/>
                <a:ext cx="2758250" cy="490632"/>
              </a:xfrm>
              <a:prstGeom prst="rect">
                <a:avLst/>
              </a:prstGeom>
              <a:solidFill>
                <a:srgbClr val="00B05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Rectangle 2"/>
            <p:cNvSpPr/>
            <p:nvPr/>
          </p:nvSpPr>
          <p:spPr>
            <a:xfrm>
              <a:off x="7861300" y="4470400"/>
              <a:ext cx="355600" cy="383117"/>
            </a:xfrm>
            <a:prstGeom prst="rect">
              <a:avLst/>
            </a:prstGeom>
            <a:solidFill>
              <a:srgbClr val="00B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p:cNvSpPr/>
            <p:nvPr/>
          </p:nvSpPr>
          <p:spPr>
            <a:xfrm>
              <a:off x="5616819" y="4102952"/>
              <a:ext cx="355600" cy="383117"/>
            </a:xfrm>
            <a:prstGeom prst="rect">
              <a:avLst/>
            </a:prstGeom>
            <a:solidFill>
              <a:srgbClr val="00B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5458289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835" y="96564"/>
            <a:ext cx="8231505" cy="835763"/>
          </a:xfrm>
        </p:spPr>
        <p:txBody>
          <a:bodyPr>
            <a:normAutofit fontScale="90000"/>
          </a:bodyPr>
          <a:lstStyle/>
          <a:p>
            <a:r>
              <a:rPr lang="en-US" sz="4800" dirty="0"/>
              <a:t>Autoencoder Output</a:t>
            </a:r>
          </a:p>
        </p:txBody>
      </p:sp>
      <p:grpSp>
        <p:nvGrpSpPr>
          <p:cNvPr id="19" name="Group 18">
            <a:extLst>
              <a:ext uri="{FF2B5EF4-FFF2-40B4-BE49-F238E27FC236}">
                <a16:creationId xmlns="" xmlns:a16="http://schemas.microsoft.com/office/drawing/2014/main" id="{7413CEDE-DC24-A740-A7F4-EB67116F5E59}"/>
              </a:ext>
            </a:extLst>
          </p:cNvPr>
          <p:cNvGrpSpPr/>
          <p:nvPr/>
        </p:nvGrpSpPr>
        <p:grpSpPr>
          <a:xfrm>
            <a:off x="1345059" y="1190408"/>
            <a:ext cx="9116242" cy="3895454"/>
            <a:chOff x="1525440" y="1501975"/>
            <a:chExt cx="9116242" cy="3895454"/>
          </a:xfrm>
        </p:grpSpPr>
        <p:grpSp>
          <p:nvGrpSpPr>
            <p:cNvPr id="4" name="Group 3">
              <a:extLst>
                <a:ext uri="{FF2B5EF4-FFF2-40B4-BE49-F238E27FC236}">
                  <a16:creationId xmlns="" xmlns:a16="http://schemas.microsoft.com/office/drawing/2014/main" id="{E7B04727-8AC9-EC45-9450-CC2053D29029}"/>
                </a:ext>
              </a:extLst>
            </p:cNvPr>
            <p:cNvGrpSpPr/>
            <p:nvPr/>
          </p:nvGrpSpPr>
          <p:grpSpPr>
            <a:xfrm>
              <a:off x="1525440" y="1501975"/>
              <a:ext cx="4573058" cy="1852632"/>
              <a:chOff x="1525440" y="1501975"/>
              <a:chExt cx="4573058" cy="1852632"/>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5440" y="1889107"/>
                <a:ext cx="4573058" cy="1465500"/>
              </a:xfrm>
              <a:prstGeom prst="rect">
                <a:avLst/>
              </a:prstGeom>
            </p:spPr>
          </p:pic>
          <p:sp>
            <p:nvSpPr>
              <p:cNvPr id="9" name="TextBox 8"/>
              <p:cNvSpPr txBox="1"/>
              <p:nvPr/>
            </p:nvSpPr>
            <p:spPr>
              <a:xfrm>
                <a:off x="3008518" y="1501975"/>
                <a:ext cx="1606902" cy="461772"/>
              </a:xfrm>
              <a:prstGeom prst="rect">
                <a:avLst/>
              </a:prstGeom>
              <a:noFill/>
            </p:spPr>
            <p:txBody>
              <a:bodyPr wrap="none" rtlCol="0">
                <a:spAutoFit/>
              </a:bodyPr>
              <a:lstStyle/>
              <a:p>
                <a:r>
                  <a:rPr lang="en-US" u="sng" dirty="0"/>
                  <a:t>1 example</a:t>
                </a:r>
              </a:p>
            </p:txBody>
          </p:sp>
        </p:grpSp>
        <p:grpSp>
          <p:nvGrpSpPr>
            <p:cNvPr id="14" name="Group 13">
              <a:extLst>
                <a:ext uri="{FF2B5EF4-FFF2-40B4-BE49-F238E27FC236}">
                  <a16:creationId xmlns="" xmlns:a16="http://schemas.microsoft.com/office/drawing/2014/main" id="{99C8F651-D7A4-9844-93BC-AF2CA07EBF29}"/>
                </a:ext>
              </a:extLst>
            </p:cNvPr>
            <p:cNvGrpSpPr/>
            <p:nvPr/>
          </p:nvGrpSpPr>
          <p:grpSpPr>
            <a:xfrm>
              <a:off x="6126550" y="1501975"/>
              <a:ext cx="4515132" cy="1870345"/>
              <a:chOff x="6126550" y="1501975"/>
              <a:chExt cx="4515132" cy="1870345"/>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6550" y="1871394"/>
                <a:ext cx="4515132" cy="1500926"/>
              </a:xfrm>
              <a:prstGeom prst="rect">
                <a:avLst/>
              </a:prstGeom>
            </p:spPr>
          </p:pic>
          <p:sp>
            <p:nvSpPr>
              <p:cNvPr id="10" name="Rectangle 9"/>
              <p:cNvSpPr/>
              <p:nvPr/>
            </p:nvSpPr>
            <p:spPr>
              <a:xfrm>
                <a:off x="7417923" y="1501975"/>
                <a:ext cx="1932386" cy="461772"/>
              </a:xfrm>
              <a:prstGeom prst="rect">
                <a:avLst/>
              </a:prstGeom>
            </p:spPr>
            <p:txBody>
              <a:bodyPr wrap="none">
                <a:spAutoFit/>
              </a:bodyPr>
              <a:lstStyle/>
              <a:p>
                <a:r>
                  <a:rPr lang="en-US" u="sng" dirty="0"/>
                  <a:t>10 examples</a:t>
                </a:r>
              </a:p>
            </p:txBody>
          </p:sp>
        </p:grpSp>
        <p:grpSp>
          <p:nvGrpSpPr>
            <p:cNvPr id="15" name="Group 14">
              <a:extLst>
                <a:ext uri="{FF2B5EF4-FFF2-40B4-BE49-F238E27FC236}">
                  <a16:creationId xmlns="" xmlns:a16="http://schemas.microsoft.com/office/drawing/2014/main" id="{E68785E4-009F-724C-B18D-D642407D0852}"/>
                </a:ext>
              </a:extLst>
            </p:cNvPr>
            <p:cNvGrpSpPr/>
            <p:nvPr/>
          </p:nvGrpSpPr>
          <p:grpSpPr>
            <a:xfrm>
              <a:off x="1551669" y="3429794"/>
              <a:ext cx="4574881" cy="1949924"/>
              <a:chOff x="1551669" y="3429794"/>
              <a:chExt cx="4574881" cy="1949924"/>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1669" y="3799269"/>
                <a:ext cx="4574881" cy="1580449"/>
              </a:xfrm>
              <a:prstGeom prst="rect">
                <a:avLst/>
              </a:prstGeom>
            </p:spPr>
          </p:pic>
          <p:sp>
            <p:nvSpPr>
              <p:cNvPr id="11" name="Rectangle 10"/>
              <p:cNvSpPr/>
              <p:nvPr/>
            </p:nvSpPr>
            <p:spPr>
              <a:xfrm>
                <a:off x="2787135" y="3429794"/>
                <a:ext cx="2103948" cy="461772"/>
              </a:xfrm>
              <a:prstGeom prst="rect">
                <a:avLst/>
              </a:prstGeom>
            </p:spPr>
            <p:txBody>
              <a:bodyPr wrap="none">
                <a:spAutoFit/>
              </a:bodyPr>
              <a:lstStyle/>
              <a:p>
                <a:r>
                  <a:rPr lang="en-US" u="sng" dirty="0"/>
                  <a:t>100 examples</a:t>
                </a:r>
              </a:p>
            </p:txBody>
          </p:sp>
        </p:grpSp>
        <p:grpSp>
          <p:nvGrpSpPr>
            <p:cNvPr id="18" name="Group 17">
              <a:extLst>
                <a:ext uri="{FF2B5EF4-FFF2-40B4-BE49-F238E27FC236}">
                  <a16:creationId xmlns="" xmlns:a16="http://schemas.microsoft.com/office/drawing/2014/main" id="{C8D80931-70D5-DD43-9D9E-0B49D91051CF}"/>
                </a:ext>
              </a:extLst>
            </p:cNvPr>
            <p:cNvGrpSpPr/>
            <p:nvPr/>
          </p:nvGrpSpPr>
          <p:grpSpPr>
            <a:xfrm>
              <a:off x="6068623" y="3391818"/>
              <a:ext cx="4573058" cy="2005611"/>
              <a:chOff x="6068623" y="3391818"/>
              <a:chExt cx="4573058" cy="2005611"/>
            </a:xfrm>
          </p:grpSpPr>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8623" y="3781555"/>
                <a:ext cx="4573058" cy="1615874"/>
              </a:xfrm>
              <a:prstGeom prst="rect">
                <a:avLst/>
              </a:prstGeom>
            </p:spPr>
          </p:pic>
          <p:sp>
            <p:nvSpPr>
              <p:cNvPr id="12" name="Rectangle 11"/>
              <p:cNvSpPr/>
              <p:nvPr/>
            </p:nvSpPr>
            <p:spPr>
              <a:xfrm>
                <a:off x="7217398" y="3391818"/>
                <a:ext cx="2275509" cy="461772"/>
              </a:xfrm>
              <a:prstGeom prst="rect">
                <a:avLst/>
              </a:prstGeom>
            </p:spPr>
            <p:txBody>
              <a:bodyPr wrap="none">
                <a:spAutoFit/>
              </a:bodyPr>
              <a:lstStyle/>
              <a:p>
                <a:r>
                  <a:rPr lang="en-US" u="sng" dirty="0"/>
                  <a:t>1000 examples</a:t>
                </a:r>
              </a:p>
            </p:txBody>
          </p:sp>
        </p:grpSp>
      </p:grpSp>
      <p:grpSp>
        <p:nvGrpSpPr>
          <p:cNvPr id="16" name="Group 15"/>
          <p:cNvGrpSpPr/>
          <p:nvPr/>
        </p:nvGrpSpPr>
        <p:grpSpPr>
          <a:xfrm>
            <a:off x="1643297" y="5412770"/>
            <a:ext cx="8519767" cy="1323439"/>
            <a:chOff x="169005" y="5852927"/>
            <a:chExt cx="8517795" cy="1323133"/>
          </a:xfrm>
        </p:grpSpPr>
        <p:sp>
          <p:nvSpPr>
            <p:cNvPr id="3" name="TextBox 2"/>
            <p:cNvSpPr txBox="1"/>
            <p:nvPr/>
          </p:nvSpPr>
          <p:spPr>
            <a:xfrm>
              <a:off x="169005" y="5852927"/>
              <a:ext cx="5268985" cy="1323133"/>
            </a:xfrm>
            <a:prstGeom prst="rect">
              <a:avLst/>
            </a:prstGeom>
            <a:noFill/>
          </p:spPr>
          <p:txBody>
            <a:bodyPr wrap="square" rtlCol="0">
              <a:spAutoFit/>
            </a:bodyPr>
            <a:lstStyle/>
            <a:p>
              <a:r>
                <a:rPr lang="en-US" sz="2000" dirty="0"/>
                <a:t>After training, the AE gets low </a:t>
              </a:r>
              <a:r>
                <a:rPr lang="en-US" sz="2000" i="1" dirty="0">
                  <a:solidFill>
                    <a:srgbClr val="FF0000"/>
                  </a:solidFill>
                </a:rPr>
                <a:t>reconstruction error </a:t>
              </a:r>
              <a:r>
                <a:rPr lang="en-US" sz="2000" dirty="0"/>
                <a:t>on digits from MNIST and high reconstruction error on everything else: It has learned to recognize MNIST</a:t>
              </a:r>
            </a:p>
          </p:txBody>
        </p:sp>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29809" y="5972265"/>
              <a:ext cx="3056991" cy="684654"/>
            </a:xfrm>
            <a:prstGeom prst="rect">
              <a:avLst/>
            </a:prstGeom>
          </p:spPr>
        </p:pic>
      </p:grpSp>
    </p:spTree>
    <p:extLst>
      <p:ext uri="{BB962C8B-B14F-4D97-AF65-F5344CB8AC3E}">
        <p14:creationId xmlns:p14="http://schemas.microsoft.com/office/powerpoint/2010/main" val="736422429"/>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C54AE2-B713-CA46-B597-F6978AEBBD1B}"/>
              </a:ext>
            </a:extLst>
          </p:cNvPr>
          <p:cNvSpPr>
            <a:spLocks noGrp="1"/>
          </p:cNvSpPr>
          <p:nvPr>
            <p:ph type="title"/>
          </p:nvPr>
        </p:nvSpPr>
        <p:spPr/>
        <p:txBody>
          <a:bodyPr>
            <a:noAutofit/>
          </a:bodyPr>
          <a:lstStyle/>
          <a:p>
            <a:r>
              <a:rPr lang="en-US" sz="4800" dirty="0"/>
              <a:t>Aside: How Big is the MNIST Space?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1C9163EF-D865-F34F-894C-41B90D09746C}"/>
                  </a:ext>
                </a:extLst>
              </p:cNvPr>
              <p:cNvSpPr>
                <a:spLocks noGrp="1"/>
              </p:cNvSpPr>
              <p:nvPr>
                <p:ph idx="1"/>
              </p:nvPr>
            </p:nvSpPr>
            <p:spPr>
              <a:xfrm>
                <a:off x="609759" y="1773610"/>
                <a:ext cx="10975658" cy="4526481"/>
              </a:xfrm>
            </p:spPr>
            <p:txBody>
              <a:bodyPr>
                <a:normAutofit fontScale="92500"/>
              </a:bodyPr>
              <a:lstStyle/>
              <a:p>
                <a:r>
                  <a:rPr lang="en-US" sz="2800" dirty="0"/>
                  <a:t>So how many 28x28 grayscale images are there?</a:t>
                </a:r>
              </a:p>
              <a:p>
                <a:endParaRPr lang="en-US" sz="2800" dirty="0"/>
              </a:p>
              <a:p>
                <a:r>
                  <a:rPr lang="en-US" sz="2800" dirty="0"/>
                  <a:t>Say there are 8 bits of grayscale </a:t>
                </a:r>
                <a:r>
                  <a:rPr lang="en-US" sz="2800" dirty="0">
                    <a:sym typeface="Wingdings"/>
                  </a:rPr>
                  <a:t> 256</a:t>
                </a:r>
                <a:r>
                  <a:rPr lang="en-US" sz="2800" baseline="30000" dirty="0">
                    <a:sym typeface="Wingdings"/>
                  </a:rPr>
                  <a:t>784</a:t>
                </a:r>
                <a:r>
                  <a:rPr lang="en-US" sz="2800" dirty="0">
                    <a:sym typeface="Wingdings"/>
                  </a:rPr>
                  <a:t> possible 28x28 images</a:t>
                </a:r>
              </a:p>
              <a:p>
                <a:endParaRPr lang="en-US" sz="2800" dirty="0">
                  <a:sym typeface="Wingdings"/>
                </a:endParaRPr>
              </a:p>
              <a:p>
                <a:r>
                  <a:rPr lang="is-IS" sz="2800" dirty="0"/>
                  <a:t>Our autoencoder had 156800 parameters </a:t>
                </a:r>
                <a:r>
                  <a:rPr lang="en-US" sz="2800" dirty="0">
                    <a:sym typeface="Wingdings"/>
                  </a:rPr>
                  <a:t> </a:t>
                </a:r>
                <a:r>
                  <a:rPr lang="is-IS" sz="2800" b="1" dirty="0">
                    <a:solidFill>
                      <a:srgbClr val="FF0000"/>
                    </a:solidFill>
                  </a:rPr>
                  <a:t>156800</a:t>
                </a:r>
                <a:r>
                  <a:rPr lang="en-US" sz="2800" b="1" dirty="0">
                    <a:solidFill>
                      <a:srgbClr val="FF0000"/>
                    </a:solidFill>
                  </a:rPr>
                  <a:t>/256</a:t>
                </a:r>
                <a:r>
                  <a:rPr lang="en-US" sz="2800" b="1" baseline="30000" dirty="0">
                    <a:solidFill>
                      <a:srgbClr val="FF0000"/>
                    </a:solidFill>
                  </a:rPr>
                  <a:t>784</a:t>
                </a:r>
                <a:r>
                  <a:rPr lang="en-US" sz="2800" b="1" dirty="0">
                    <a:solidFill>
                      <a:srgbClr val="FF0000"/>
                    </a:solidFill>
                  </a:rPr>
                  <a:t> </a:t>
                </a:r>
                <a14:m>
                  <m:oMath xmlns:m="http://schemas.openxmlformats.org/officeDocument/2006/math">
                    <m:r>
                      <a:rPr lang="en-US" sz="2800" b="1" i="1">
                        <a:solidFill>
                          <a:srgbClr val="FF0000"/>
                        </a:solidFill>
                        <a:latin typeface="Cambria Math" panose="02040503050406030204" pitchFamily="18" charset="0"/>
                        <a:ea typeface="Cambria Math" charset="0"/>
                        <a:cs typeface="Cambria Math" charset="0"/>
                      </a:rPr>
                      <m:t>≈</m:t>
                    </m:r>
                    <m:r>
                      <a:rPr lang="en-US" sz="2800" b="1" i="1">
                        <a:solidFill>
                          <a:srgbClr val="FF0000"/>
                        </a:solidFill>
                        <a:latin typeface="Cambria Math" panose="02040503050406030204" pitchFamily="18" charset="0"/>
                        <a:ea typeface="Cambria Math" charset="0"/>
                        <a:cs typeface="Cambria Math" charset="0"/>
                      </a:rPr>
                      <m:t>𝟎</m:t>
                    </m:r>
                  </m:oMath>
                </a14:m>
                <a:endParaRPr lang="en-US" sz="2800" b="1" dirty="0">
                  <a:solidFill>
                    <a:srgbClr val="FF0000"/>
                  </a:solidFill>
                  <a:sym typeface="Wingdings"/>
                </a:endParaRPr>
              </a:p>
              <a:p>
                <a:endParaRPr lang="en-US" sz="2800" dirty="0">
                  <a:sym typeface="Wingdings"/>
                </a:endParaRPr>
              </a:p>
              <a:p>
                <a:r>
                  <a:rPr lang="en-US" sz="2800" dirty="0">
                    <a:sym typeface="Wingdings"/>
                  </a:rPr>
                  <a:t>So how can a simple </a:t>
                </a:r>
                <a:r>
                  <a:rPr lang="en-US" sz="2800" dirty="0" err="1">
                    <a:sym typeface="Wingdings"/>
                  </a:rPr>
                  <a:t>autoencoder</a:t>
                </a:r>
                <a:r>
                  <a:rPr lang="en-US" sz="2800" dirty="0">
                    <a:sym typeface="Wingdings"/>
                  </a:rPr>
                  <a:t> find the MNIST subspace?</a:t>
                </a:r>
              </a:p>
              <a:p>
                <a:endParaRPr lang="en-US" sz="2800" dirty="0">
                  <a:sym typeface="Wingdings"/>
                </a:endParaRPr>
              </a:p>
              <a:p>
                <a:r>
                  <a:rPr lang="en-US" sz="2800" dirty="0">
                    <a:sym typeface="Wingdings"/>
                  </a:rPr>
                  <a:t>One (physics) perspective: </a:t>
                </a:r>
                <a:r>
                  <a:rPr lang="en-US" sz="2800" dirty="0">
                    <a:hlinkClick r:id="rId2"/>
                  </a:rPr>
                  <a:t>http://arxiv.org/pdf/1608.08225v1.pdf  </a:t>
                </a:r>
                <a:endParaRPr lang="en-US" sz="2800" dirty="0"/>
              </a:p>
              <a:p>
                <a:endParaRPr lang="en-US" sz="4400" dirty="0">
                  <a:sym typeface="Wingdings"/>
                </a:endParaRPr>
              </a:p>
              <a:p>
                <a:endParaRPr lang="en-US" sz="4400" dirty="0">
                  <a:sym typeface="Wingdings"/>
                </a:endParaRPr>
              </a:p>
              <a:p>
                <a:endParaRPr lang="en-US" sz="4400" dirty="0">
                  <a:sym typeface="Wingdings"/>
                </a:endParaRPr>
              </a:p>
              <a:p>
                <a:endParaRPr lang="en-US" sz="4400" dirty="0"/>
              </a:p>
              <a:p>
                <a:endParaRPr lang="en-US" dirty="0"/>
              </a:p>
            </p:txBody>
          </p:sp>
        </mc:Choice>
        <mc:Fallback xmlns="">
          <p:sp>
            <p:nvSpPr>
              <p:cNvPr id="3" name="Content Placeholder 2">
                <a:extLst>
                  <a:ext uri="{FF2B5EF4-FFF2-40B4-BE49-F238E27FC236}">
                    <a16:creationId xmlns:a16="http://schemas.microsoft.com/office/drawing/2014/main" id="{1C9163EF-D865-F34F-894C-41B90D09746C}"/>
                  </a:ext>
                </a:extLst>
              </p:cNvPr>
              <p:cNvSpPr>
                <a:spLocks noGrp="1" noRot="1" noChangeAspect="1" noMove="1" noResize="1" noEditPoints="1" noAdjustHandles="1" noChangeArrowheads="1" noChangeShapeType="1" noTextEdit="1"/>
              </p:cNvSpPr>
              <p:nvPr>
                <p:ph idx="1"/>
              </p:nvPr>
            </p:nvSpPr>
            <p:spPr>
              <a:xfrm>
                <a:off x="609759" y="1773610"/>
                <a:ext cx="10975658" cy="4526481"/>
              </a:xfrm>
              <a:blipFill>
                <a:blip r:embed="rId3"/>
                <a:stretch>
                  <a:fillRect l="-694" t="-840"/>
                </a:stretch>
              </a:blipFill>
            </p:spPr>
            <p:txBody>
              <a:bodyPr/>
              <a:lstStyle/>
              <a:p>
                <a:r>
                  <a:rPr lang="en-US">
                    <a:noFill/>
                  </a:rPr>
                  <a:t> </a:t>
                </a:r>
              </a:p>
            </p:txBody>
          </p:sp>
        </mc:Fallback>
      </mc:AlternateContent>
    </p:spTree>
    <p:extLst>
      <p:ext uri="{BB962C8B-B14F-4D97-AF65-F5344CB8AC3E}">
        <p14:creationId xmlns:p14="http://schemas.microsoft.com/office/powerpoint/2010/main" val="29697957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835" y="274702"/>
            <a:ext cx="8231505" cy="853716"/>
          </a:xfrm>
        </p:spPr>
        <p:txBody>
          <a:bodyPr>
            <a:normAutofit fontScale="90000"/>
          </a:bodyPr>
          <a:lstStyle/>
          <a:p>
            <a:r>
              <a:rPr lang="en-US"/>
              <a:t>Before </a:t>
            </a:r>
            <a:r>
              <a:rPr lang="en-US" dirty="0"/>
              <a:t>We Dive In</a:t>
            </a:r>
          </a:p>
        </p:txBody>
      </p:sp>
      <p:grpSp>
        <p:nvGrpSpPr>
          <p:cNvPr id="11" name="Group 10">
            <a:extLst>
              <a:ext uri="{FF2B5EF4-FFF2-40B4-BE49-F238E27FC236}">
                <a16:creationId xmlns="" xmlns:a16="http://schemas.microsoft.com/office/drawing/2014/main" id="{47EBD618-323E-B74D-A77D-411B5E77E45C}"/>
              </a:ext>
            </a:extLst>
          </p:cNvPr>
          <p:cNvGrpSpPr/>
          <p:nvPr/>
        </p:nvGrpSpPr>
        <p:grpSpPr>
          <a:xfrm>
            <a:off x="985019" y="4044337"/>
            <a:ext cx="9949577" cy="2358764"/>
            <a:chOff x="985019" y="4044337"/>
            <a:chExt cx="9949577" cy="2358764"/>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9513" y="4044337"/>
              <a:ext cx="2955083" cy="2358764"/>
            </a:xfrm>
            <a:prstGeom prst="rect">
              <a:avLst/>
            </a:prstGeom>
          </p:spPr>
          <p:style>
            <a:lnRef idx="2">
              <a:schemeClr val="dk1"/>
            </a:lnRef>
            <a:fillRef idx="1">
              <a:schemeClr val="lt1"/>
            </a:fillRef>
            <a:effectRef idx="0">
              <a:schemeClr val="dk1"/>
            </a:effectRef>
            <a:fontRef idx="minor">
              <a:schemeClr val="dk1"/>
            </a:fontRef>
          </p:style>
        </p:pic>
        <p:sp>
          <p:nvSpPr>
            <p:cNvPr id="7" name="TextBox 6"/>
            <p:cNvSpPr txBox="1"/>
            <p:nvPr/>
          </p:nvSpPr>
          <p:spPr>
            <a:xfrm>
              <a:off x="985019" y="4340393"/>
              <a:ext cx="6535673" cy="2062708"/>
            </a:xfrm>
            <a:prstGeom prst="rect">
              <a:avLst/>
            </a:prstGeom>
            <a:noFill/>
          </p:spPr>
          <p:txBody>
            <a:bodyPr wrap="none" rtlCol="0">
              <a:spAutoFit/>
            </a:bodyPr>
            <a:lstStyle/>
            <a:p>
              <a:pPr marL="285807" indent="-285807">
                <a:buFont typeface="Arial" charset="0"/>
                <a:buChar char="•"/>
              </a:pPr>
              <a:r>
                <a:rPr lang="en-US" sz="3201" u="sng" dirty="0"/>
                <a:t>What This Talk Is About</a:t>
              </a:r>
            </a:p>
            <a:p>
              <a:pPr marL="743099" lvl="1" indent="-285807">
                <a:buFont typeface="Arial" charset="0"/>
                <a:buChar char="•"/>
              </a:pPr>
              <a:r>
                <a:rPr lang="en-US" dirty="0"/>
                <a:t>Machine Learning [Focus on Networking]</a:t>
              </a:r>
            </a:p>
            <a:p>
              <a:pPr marL="743099" lvl="1" indent="-285807">
                <a:buFont typeface="Arial" charset="0"/>
                <a:buChar char="•"/>
              </a:pPr>
              <a:r>
                <a:rPr lang="en-US" dirty="0"/>
                <a:t>Solving Engineering Problems</a:t>
              </a:r>
            </a:p>
            <a:p>
              <a:pPr marL="743099" lvl="1" indent="-285807">
                <a:buFont typeface="Arial" charset="0"/>
                <a:buChar char="•"/>
              </a:pPr>
              <a:r>
                <a:rPr lang="en-US" dirty="0"/>
                <a:t>May be used by AGI</a:t>
              </a:r>
            </a:p>
            <a:p>
              <a:pPr marL="743099" lvl="1" indent="-285807">
                <a:buFont typeface="Arial" charset="0"/>
                <a:buChar char="•"/>
              </a:pPr>
              <a:r>
                <a:rPr lang="en-US" dirty="0"/>
                <a:t>Sometimes: Narrow or Weak AI</a:t>
              </a:r>
            </a:p>
          </p:txBody>
        </p:sp>
      </p:grpSp>
      <p:grpSp>
        <p:nvGrpSpPr>
          <p:cNvPr id="10" name="Group 9">
            <a:extLst>
              <a:ext uri="{FF2B5EF4-FFF2-40B4-BE49-F238E27FC236}">
                <a16:creationId xmlns="" xmlns:a16="http://schemas.microsoft.com/office/drawing/2014/main" id="{D22491B7-4509-7C44-8530-CCCBEACD75F3}"/>
              </a:ext>
            </a:extLst>
          </p:cNvPr>
          <p:cNvGrpSpPr/>
          <p:nvPr/>
        </p:nvGrpSpPr>
        <p:grpSpPr>
          <a:xfrm>
            <a:off x="985019" y="1269554"/>
            <a:ext cx="9868658" cy="2431563"/>
            <a:chOff x="985019" y="1269554"/>
            <a:chExt cx="9868658" cy="2431563"/>
          </a:xfrm>
        </p:grpSpPr>
        <p:sp>
          <p:nvSpPr>
            <p:cNvPr id="9" name="TextBox 8"/>
            <p:cNvSpPr txBox="1"/>
            <p:nvPr/>
          </p:nvSpPr>
          <p:spPr>
            <a:xfrm>
              <a:off x="985019" y="1269554"/>
              <a:ext cx="6120680" cy="2431563"/>
            </a:xfrm>
            <a:prstGeom prst="rect">
              <a:avLst/>
            </a:prstGeom>
            <a:noFill/>
          </p:spPr>
          <p:txBody>
            <a:bodyPr wrap="square" rtlCol="0">
              <a:spAutoFit/>
            </a:bodyPr>
            <a:lstStyle/>
            <a:p>
              <a:pPr marL="285807" indent="-285807">
                <a:buFont typeface="Arial" charset="0"/>
                <a:buChar char="•"/>
              </a:pPr>
              <a:r>
                <a:rPr lang="en-US" sz="3201" u="sng" dirty="0"/>
                <a:t>What This Talk Is Not About</a:t>
              </a:r>
            </a:p>
            <a:p>
              <a:pPr marL="743099" lvl="1" indent="-285807">
                <a:buFont typeface="Arial" charset="0"/>
                <a:buChar char="•"/>
              </a:pPr>
              <a:r>
                <a:rPr lang="en-US" dirty="0"/>
                <a:t>Artificial General Intelligence (AGI)</a:t>
              </a:r>
            </a:p>
            <a:p>
              <a:pPr marL="743099" lvl="1" indent="-285807">
                <a:buFont typeface="Arial" charset="0"/>
                <a:buChar char="•"/>
              </a:pPr>
              <a:r>
                <a:rPr lang="en-US" u="sng" dirty="0" err="1"/>
                <a:t>Defn</a:t>
              </a:r>
              <a:r>
                <a:rPr lang="en-US" dirty="0"/>
                <a:t>: An AGI is an intelligent machine that can successfully perform any intellectual task that a human can</a:t>
              </a:r>
            </a:p>
            <a:p>
              <a:pPr marL="743099" lvl="1" indent="-285807">
                <a:buFont typeface="Arial" charset="0"/>
                <a:buChar char="•"/>
              </a:pPr>
              <a:r>
                <a:rPr lang="en-US" dirty="0"/>
                <a:t>Sometimes: Strong AI</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9514" y="1863885"/>
              <a:ext cx="2874163" cy="1774716"/>
            </a:xfrm>
            <a:prstGeom prst="rect">
              <a:avLst/>
            </a:prstGeom>
          </p:spPr>
          <p:style>
            <a:lnRef idx="2">
              <a:schemeClr val="dk1"/>
            </a:lnRef>
            <a:fillRef idx="1">
              <a:schemeClr val="lt1"/>
            </a:fillRef>
            <a:effectRef idx="0">
              <a:schemeClr val="dk1"/>
            </a:effectRef>
            <a:fontRef idx="minor">
              <a:schemeClr val="dk1"/>
            </a:fontRef>
          </p:style>
        </p:pic>
      </p:gr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9514" y="1595705"/>
            <a:ext cx="2955083" cy="2148591"/>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039153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dirty="0"/>
              <a:t>Case Study 4: Intelligent Measurement</a:t>
            </a:r>
          </a:p>
        </p:txBody>
      </p:sp>
      <p:sp>
        <p:nvSpPr>
          <p:cNvPr id="4" name="弧形 3"/>
          <p:cNvSpPr/>
          <p:nvPr/>
        </p:nvSpPr>
        <p:spPr>
          <a:xfrm rot="19528409" flipH="1" flipV="1">
            <a:off x="8815955" y="1247475"/>
            <a:ext cx="623617" cy="1260931"/>
          </a:xfrm>
          <a:prstGeom prst="arc">
            <a:avLst>
              <a:gd name="adj1" fmla="val 17395064"/>
              <a:gd name="adj2" fmla="val 4549312"/>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lIns="91443" tIns="45721" rIns="91443" bIns="45721" rtlCol="0" anchor="ctr"/>
          <a:lstStyle/>
          <a:p>
            <a:pPr algn="ctr"/>
            <a:endParaRPr lang="zh-CN" altLang="en-US"/>
          </a:p>
        </p:txBody>
      </p:sp>
      <p:pic>
        <p:nvPicPr>
          <p:cNvPr id="5" name="图片 4"/>
          <p:cNvPicPr>
            <a:picLocks noChangeAspect="1"/>
          </p:cNvPicPr>
          <p:nvPr/>
        </p:nvPicPr>
        <p:blipFill>
          <a:blip r:embed="rId2" cstate="print"/>
          <a:stretch>
            <a:fillRect/>
          </a:stretch>
        </p:blipFill>
        <p:spPr>
          <a:xfrm>
            <a:off x="325967" y="3722561"/>
            <a:ext cx="1609423" cy="971030"/>
          </a:xfrm>
          <a:prstGeom prst="rect">
            <a:avLst/>
          </a:prstGeom>
        </p:spPr>
      </p:pic>
      <p:pic>
        <p:nvPicPr>
          <p:cNvPr id="6" name="图片 5"/>
          <p:cNvPicPr>
            <a:picLocks noChangeAspect="1"/>
          </p:cNvPicPr>
          <p:nvPr/>
        </p:nvPicPr>
        <p:blipFill>
          <a:blip r:embed="rId3" cstate="print"/>
          <a:stretch>
            <a:fillRect/>
          </a:stretch>
        </p:blipFill>
        <p:spPr>
          <a:xfrm>
            <a:off x="2393533" y="2101883"/>
            <a:ext cx="2716530" cy="1173480"/>
          </a:xfrm>
          <a:prstGeom prst="rect">
            <a:avLst/>
          </a:prstGeom>
        </p:spPr>
      </p:pic>
      <p:pic>
        <p:nvPicPr>
          <p:cNvPr id="7" name="内容占位符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4899" y="5082332"/>
            <a:ext cx="3311749" cy="1533090"/>
          </a:xfrm>
          <a:prstGeom prst="rect">
            <a:avLst/>
          </a:prstGeom>
        </p:spPr>
      </p:pic>
      <p:sp>
        <p:nvSpPr>
          <p:cNvPr id="8" name="文本框 7"/>
          <p:cNvSpPr txBox="1"/>
          <p:nvPr/>
        </p:nvSpPr>
        <p:spPr>
          <a:xfrm>
            <a:off x="6502572" y="3119136"/>
            <a:ext cx="5499672" cy="3077739"/>
          </a:xfrm>
          <a:prstGeom prst="rect">
            <a:avLst/>
          </a:prstGeom>
          <a:noFill/>
        </p:spPr>
        <p:txBody>
          <a:bodyPr wrap="square" lIns="91416" tIns="45707" rIns="91416" bIns="45707" rtlCol="0">
            <a:spAutoFit/>
          </a:bodyPr>
          <a:lstStyle/>
          <a:p>
            <a:pPr algn="just">
              <a:lnSpc>
                <a:spcPct val="150000"/>
              </a:lnSpc>
            </a:pPr>
            <a:r>
              <a:rPr lang="en-US" altLang="zh-CN" sz="1800" u="sng" dirty="0">
                <a:latin typeface="Arial" panose="020B0604020202020204" pitchFamily="34" charset="0"/>
                <a:cs typeface="Arial" panose="020B0604020202020204" pitchFamily="34" charset="0"/>
              </a:rPr>
              <a:t>Data-driven</a:t>
            </a:r>
            <a:endParaRPr lang="en-US" sz="1800" u="sng" dirty="0">
              <a:latin typeface="Arial" panose="020B0604020202020204" pitchFamily="34" charset="0"/>
              <a:cs typeface="Arial" panose="020B0604020202020204" pitchFamily="34" charset="0"/>
            </a:endParaRPr>
          </a:p>
          <a:p>
            <a:pPr marL="285673" indent="-285673" algn="just">
              <a:buFont typeface="Arial" panose="020B0604020202020204" pitchFamily="34" charset="0"/>
              <a:buChar char="•"/>
            </a:pPr>
            <a:r>
              <a:rPr lang="en-US" altLang="zh-CN" sz="1400" dirty="0">
                <a:latin typeface="Arial" panose="020B0604020202020204" pitchFamily="34" charset="0"/>
                <a:cs typeface="Arial" panose="020B0604020202020204" pitchFamily="34" charset="0"/>
              </a:rPr>
              <a:t>Addresses the data requirement for intelligent applications and network insight</a:t>
            </a:r>
          </a:p>
          <a:p>
            <a:pPr marL="285673" indent="-285673" algn="just">
              <a:buFont typeface="Arial" panose="020B0604020202020204" pitchFamily="34" charset="0"/>
              <a:buChar char="•"/>
            </a:pPr>
            <a:r>
              <a:rPr lang="en-US" altLang="zh-CN" sz="1400" dirty="0">
                <a:latin typeface="Arial" panose="020B0604020202020204" pitchFamily="34" charset="0"/>
                <a:cs typeface="Arial" panose="020B0604020202020204" pitchFamily="34" charset="0"/>
              </a:rPr>
              <a:t>Network visualization to gain the vision of network performance</a:t>
            </a:r>
          </a:p>
          <a:p>
            <a:pPr marL="285673" indent="-285673" algn="just">
              <a:buFont typeface="Arial" panose="020B0604020202020204" pitchFamily="34" charset="0"/>
              <a:buChar char="•"/>
            </a:pPr>
            <a:r>
              <a:rPr lang="en-US" altLang="zh-CN" sz="1400" dirty="0">
                <a:latin typeface="Arial" panose="020B0604020202020204" pitchFamily="34" charset="0"/>
                <a:cs typeface="Arial" panose="020B0604020202020204" pitchFamily="34" charset="0"/>
              </a:rPr>
              <a:t>Capability of measurement for large-scale networks</a:t>
            </a:r>
          </a:p>
          <a:p>
            <a:pPr algn="just">
              <a:lnSpc>
                <a:spcPct val="150000"/>
              </a:lnSpc>
            </a:pPr>
            <a:r>
              <a:rPr lang="en-US" altLang="zh-CN" sz="1800" u="sng" dirty="0">
                <a:latin typeface="Arial" panose="020B0604020202020204" pitchFamily="34" charset="0"/>
                <a:cs typeface="Arial" panose="020B0604020202020204" pitchFamily="34" charset="0"/>
              </a:rPr>
              <a:t>Intelligent measurement</a:t>
            </a:r>
          </a:p>
          <a:p>
            <a:pPr marL="285673" indent="-285673" algn="just">
              <a:buFont typeface="Arial" panose="020B0604020202020204" pitchFamily="34" charset="0"/>
              <a:buChar char="•"/>
            </a:pPr>
            <a:r>
              <a:rPr lang="en-US" sz="1400" dirty="0">
                <a:solidFill>
                  <a:srgbClr val="FF0000"/>
                </a:solidFill>
                <a:latin typeface="Arial" panose="020B0604020202020204" pitchFamily="34" charset="0"/>
                <a:cs typeface="Arial" panose="020B0604020202020204" pitchFamily="34" charset="0"/>
              </a:rPr>
              <a:t>Data recovery via matrix completion by measuring </a:t>
            </a:r>
            <a:r>
              <a:rPr lang="en-US" sz="1400" b="1" dirty="0">
                <a:solidFill>
                  <a:srgbClr val="FF0000"/>
                </a:solidFill>
                <a:latin typeface="Arial" panose="020B0604020202020204" pitchFamily="34" charset="0"/>
                <a:cs typeface="Arial" panose="020B0604020202020204" pitchFamily="34" charset="0"/>
              </a:rPr>
              <a:t>only 20% of node-pairs</a:t>
            </a:r>
          </a:p>
          <a:p>
            <a:pPr marL="285673" indent="-285673" algn="just">
              <a:buFont typeface="Arial" panose="020B0604020202020204" pitchFamily="34" charset="0"/>
              <a:buChar char="•"/>
            </a:pPr>
            <a:r>
              <a:rPr lang="en-US" sz="1400" dirty="0">
                <a:latin typeface="Arial" panose="020B0604020202020204" pitchFamily="34" charset="0"/>
                <a:cs typeface="Arial" panose="020B0604020202020204" pitchFamily="34" charset="0"/>
              </a:rPr>
              <a:t>Online schedule of measurement points based on matrix coherence feature</a:t>
            </a:r>
          </a:p>
          <a:p>
            <a:pPr marL="285673" indent="-285673" algn="just">
              <a:buFont typeface="Arial" panose="020B0604020202020204" pitchFamily="34" charset="0"/>
              <a:buChar char="•"/>
            </a:pPr>
            <a:r>
              <a:rPr lang="en-US" sz="1400" dirty="0">
                <a:latin typeface="Arial" panose="020B0604020202020204" pitchFamily="34" charset="0"/>
                <a:cs typeface="Arial" panose="020B0604020202020204" pitchFamily="34" charset="0"/>
              </a:rPr>
              <a:t>I</a:t>
            </a:r>
            <a:r>
              <a:rPr lang="en-US" altLang="zh-CN" sz="1400" dirty="0">
                <a:latin typeface="Arial" panose="020B0604020202020204" pitchFamily="34" charset="0"/>
                <a:cs typeface="Arial" panose="020B0604020202020204" pitchFamily="34" charset="0"/>
              </a:rPr>
              <a:t>mprove </a:t>
            </a:r>
            <a:r>
              <a:rPr lang="en-US" altLang="zh-CN" sz="1400" dirty="0"/>
              <a:t>20%</a:t>
            </a:r>
            <a:r>
              <a:rPr lang="zh-CN" altLang="en-US" sz="1400" dirty="0"/>
              <a:t>，</a:t>
            </a:r>
            <a:r>
              <a:rPr lang="en-US" altLang="zh-CN" sz="1400" dirty="0"/>
              <a:t>27%</a:t>
            </a:r>
            <a:r>
              <a:rPr lang="zh-CN" altLang="en-US" sz="1400" dirty="0"/>
              <a:t> </a:t>
            </a:r>
            <a:r>
              <a:rPr lang="en-US" altLang="zh-CN" sz="1400" dirty="0"/>
              <a:t>and 25%</a:t>
            </a:r>
            <a:r>
              <a:rPr lang="en-US" altLang="zh-CN" sz="1400" dirty="0">
                <a:latin typeface="Arial" panose="020B0604020202020204" pitchFamily="34" charset="0"/>
                <a:cs typeface="Arial" panose="020B0604020202020204" pitchFamily="34" charset="0"/>
              </a:rPr>
              <a:t> on recovery accuracy, fitness stress and processing time respectively (vs MC-E2E)</a:t>
            </a:r>
            <a:endParaRPr lang="en-US" sz="1400" dirty="0">
              <a:latin typeface="Arial" panose="020B0604020202020204" pitchFamily="34" charset="0"/>
              <a:cs typeface="Arial" panose="020B0604020202020204" pitchFamily="34" charset="0"/>
            </a:endParaRPr>
          </a:p>
        </p:txBody>
      </p:sp>
      <p:sp>
        <p:nvSpPr>
          <p:cNvPr id="9" name="文本框 8"/>
          <p:cNvSpPr txBox="1"/>
          <p:nvPr/>
        </p:nvSpPr>
        <p:spPr>
          <a:xfrm>
            <a:off x="3662107" y="5312217"/>
            <a:ext cx="2573715" cy="1169525"/>
          </a:xfrm>
          <a:prstGeom prst="rect">
            <a:avLst/>
          </a:prstGeom>
          <a:noFill/>
        </p:spPr>
        <p:txBody>
          <a:bodyPr wrap="square" lIns="91416" tIns="45707" rIns="91416" bIns="45707" rtlCol="0">
            <a:spAutoFit/>
          </a:bodyPr>
          <a:lstStyle/>
          <a:p>
            <a:pPr algn="just"/>
            <a:r>
              <a:rPr lang="en-US" altLang="zh-CN" sz="1400" dirty="0"/>
              <a:t>Performance improvement on latency measurement (</a:t>
            </a:r>
            <a:r>
              <a:rPr lang="en-US" sz="1400" dirty="0"/>
              <a:t>Note that comparison 2 of uniform sampling is static with no online scheduling).</a:t>
            </a:r>
          </a:p>
        </p:txBody>
      </p:sp>
      <p:sp>
        <p:nvSpPr>
          <p:cNvPr id="10" name="椭圆 9"/>
          <p:cNvSpPr/>
          <p:nvPr/>
        </p:nvSpPr>
        <p:spPr>
          <a:xfrm>
            <a:off x="1973229" y="1774323"/>
            <a:ext cx="3566933" cy="1838294"/>
          </a:xfrm>
          <a:prstGeom prst="ellipse">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16" tIns="45707" rIns="91416" bIns="45707" rtlCol="0" anchor="ctr"/>
          <a:lstStyle/>
          <a:p>
            <a:pPr algn="ctr"/>
            <a:endParaRPr lang="en-US">
              <a:solidFill>
                <a:schemeClr val="tx1"/>
              </a:solidFill>
            </a:endParaRPr>
          </a:p>
        </p:txBody>
      </p:sp>
      <p:sp>
        <p:nvSpPr>
          <p:cNvPr id="11" name="文本框 10"/>
          <p:cNvSpPr txBox="1"/>
          <p:nvPr/>
        </p:nvSpPr>
        <p:spPr>
          <a:xfrm>
            <a:off x="2393534" y="3658974"/>
            <a:ext cx="2839958" cy="738637"/>
          </a:xfrm>
          <a:prstGeom prst="rect">
            <a:avLst/>
          </a:prstGeom>
          <a:noFill/>
        </p:spPr>
        <p:txBody>
          <a:bodyPr wrap="square" lIns="91416" tIns="45707" rIns="91416" bIns="45707" rtlCol="0">
            <a:spAutoFit/>
          </a:bodyPr>
          <a:lstStyle/>
          <a:p>
            <a:pPr algn="ctr"/>
            <a:r>
              <a:rPr lang="en-US" altLang="zh-CN" sz="1400" dirty="0"/>
              <a:t>Selective measurement &amp; recovery </a:t>
            </a:r>
            <a:r>
              <a:rPr lang="en-US" altLang="zh-CN" sz="1400" dirty="0">
                <a:latin typeface="Arial" panose="020B0604020202020204" pitchFamily="34" charset="0"/>
                <a:cs typeface="Arial" panose="020B0604020202020204" pitchFamily="34" charset="0"/>
              </a:rPr>
              <a:t>by </a:t>
            </a:r>
            <a:r>
              <a:rPr lang="en-US" altLang="zh-CN" sz="1400" b="1" dirty="0">
                <a:latin typeface="Arial" panose="020B0604020202020204" pitchFamily="34" charset="0"/>
                <a:cs typeface="Arial" panose="020B0604020202020204" pitchFamily="34" charset="0"/>
              </a:rPr>
              <a:t>Coherence-Based Sampling</a:t>
            </a:r>
          </a:p>
        </p:txBody>
      </p:sp>
      <p:sp>
        <p:nvSpPr>
          <p:cNvPr id="12" name="文本框 11"/>
          <p:cNvSpPr txBox="1"/>
          <p:nvPr/>
        </p:nvSpPr>
        <p:spPr>
          <a:xfrm>
            <a:off x="427176" y="4687708"/>
            <a:ext cx="1296143" cy="338554"/>
          </a:xfrm>
          <a:prstGeom prst="rect">
            <a:avLst/>
          </a:prstGeom>
          <a:noFill/>
        </p:spPr>
        <p:txBody>
          <a:bodyPr wrap="square" lIns="91416" tIns="45707" rIns="91416" bIns="45707" rtlCol="0">
            <a:spAutoFit/>
          </a:bodyPr>
          <a:lstStyle/>
          <a:p>
            <a:pPr algn="ctr"/>
            <a:r>
              <a:rPr lang="en-US" altLang="zh-CN" sz="1600" dirty="0">
                <a:latin typeface="Arial" panose="020B0604020202020204" pitchFamily="34" charset="0"/>
                <a:cs typeface="Arial" panose="020B0604020202020204" pitchFamily="34" charset="0"/>
              </a:rPr>
              <a:t>Network</a:t>
            </a:r>
            <a:endParaRPr lang="en-US" sz="1600" dirty="0">
              <a:latin typeface="Arial" panose="020B0604020202020204" pitchFamily="34" charset="0"/>
              <a:cs typeface="Arial" panose="020B0604020202020204" pitchFamily="34" charset="0"/>
            </a:endParaRPr>
          </a:p>
        </p:txBody>
      </p:sp>
      <p:sp>
        <p:nvSpPr>
          <p:cNvPr id="13" name="文本框 12"/>
          <p:cNvSpPr txBox="1"/>
          <p:nvPr/>
        </p:nvSpPr>
        <p:spPr>
          <a:xfrm>
            <a:off x="204434" y="1742566"/>
            <a:ext cx="1296143" cy="584882"/>
          </a:xfrm>
          <a:prstGeom prst="rect">
            <a:avLst/>
          </a:prstGeom>
          <a:noFill/>
        </p:spPr>
        <p:txBody>
          <a:bodyPr wrap="square" lIns="91416" tIns="45707" rIns="91416" bIns="45707" rtlCol="0">
            <a:spAutoFit/>
          </a:bodyPr>
          <a:lstStyle/>
          <a:p>
            <a:pPr algn="ctr"/>
            <a:r>
              <a:rPr lang="en-US" sz="1600" dirty="0">
                <a:latin typeface="Arial" panose="020B0604020202020204" pitchFamily="34" charset="0"/>
                <a:cs typeface="Arial" panose="020B0604020202020204" pitchFamily="34" charset="0"/>
              </a:rPr>
              <a:t>AI App &amp; Others</a:t>
            </a:r>
          </a:p>
        </p:txBody>
      </p:sp>
      <p:cxnSp>
        <p:nvCxnSpPr>
          <p:cNvPr id="14" name="直接箭头连接符 13"/>
          <p:cNvCxnSpPr/>
          <p:nvPr/>
        </p:nvCxnSpPr>
        <p:spPr>
          <a:xfrm flipH="1">
            <a:off x="850828" y="2380593"/>
            <a:ext cx="1678" cy="1267219"/>
          </a:xfrm>
          <a:prstGeom prst="straightConnector1">
            <a:avLst/>
          </a:prstGeom>
          <a:ln w="254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1978171" y="3498924"/>
            <a:ext cx="478588" cy="425399"/>
          </a:xfrm>
          <a:prstGeom prst="straightConnector1">
            <a:avLst/>
          </a:prstGeom>
          <a:ln w="25400">
            <a:solidFill>
              <a:schemeClr val="tx2">
                <a:lumMod val="60000"/>
                <a:lumOff val="40000"/>
              </a:schemeClr>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1525178" y="1484029"/>
            <a:ext cx="867773" cy="440911"/>
          </a:xfrm>
          <a:prstGeom prst="straightConnector1">
            <a:avLst/>
          </a:prstGeom>
          <a:ln w="25400">
            <a:solidFill>
              <a:schemeClr val="tx2">
                <a:lumMod val="60000"/>
                <a:lumOff val="40000"/>
              </a:schemeClr>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1329419" y="5310985"/>
            <a:ext cx="965" cy="263941"/>
          </a:xfrm>
          <a:prstGeom prst="straightConnector1">
            <a:avLst/>
          </a:prstGeom>
          <a:ln>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2292793" y="5310986"/>
            <a:ext cx="14590" cy="336655"/>
          </a:xfrm>
          <a:prstGeom prst="straightConnector1">
            <a:avLst/>
          </a:prstGeom>
          <a:ln>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flipV="1">
            <a:off x="3232415" y="5300591"/>
            <a:ext cx="680" cy="324507"/>
          </a:xfrm>
          <a:prstGeom prst="straightConnector1">
            <a:avLst/>
          </a:prstGeom>
          <a:ln>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1301997" y="5312217"/>
            <a:ext cx="466746" cy="261584"/>
          </a:xfrm>
          <a:prstGeom prst="rect">
            <a:avLst/>
          </a:prstGeom>
          <a:noFill/>
          <a:ln>
            <a:noFill/>
          </a:ln>
        </p:spPr>
        <p:txBody>
          <a:bodyPr wrap="none" lIns="91416" tIns="45707" rIns="91416" bIns="45707" rtlCol="0">
            <a:spAutoFit/>
          </a:bodyPr>
          <a:lstStyle/>
          <a:p>
            <a:r>
              <a:rPr lang="en-US" sz="1100" dirty="0"/>
              <a:t>20</a:t>
            </a:r>
            <a:r>
              <a:rPr lang="en-US" altLang="zh-CN" sz="1100" dirty="0"/>
              <a:t>%</a:t>
            </a:r>
            <a:endParaRPr lang="en-US" sz="1100" dirty="0"/>
          </a:p>
        </p:txBody>
      </p:sp>
      <p:sp>
        <p:nvSpPr>
          <p:cNvPr id="21" name="文本框 20"/>
          <p:cNvSpPr txBox="1"/>
          <p:nvPr/>
        </p:nvSpPr>
        <p:spPr>
          <a:xfrm>
            <a:off x="2240582" y="5339452"/>
            <a:ext cx="466746" cy="261584"/>
          </a:xfrm>
          <a:prstGeom prst="rect">
            <a:avLst/>
          </a:prstGeom>
          <a:noFill/>
          <a:ln>
            <a:noFill/>
          </a:ln>
        </p:spPr>
        <p:txBody>
          <a:bodyPr wrap="none" lIns="91416" tIns="45707" rIns="91416" bIns="45707" rtlCol="0">
            <a:spAutoFit/>
          </a:bodyPr>
          <a:lstStyle/>
          <a:p>
            <a:r>
              <a:rPr lang="en-US" sz="1100" dirty="0"/>
              <a:t>27</a:t>
            </a:r>
            <a:r>
              <a:rPr lang="en-US" altLang="zh-CN" sz="1100" dirty="0"/>
              <a:t>%</a:t>
            </a:r>
            <a:endParaRPr lang="en-US" sz="1100" dirty="0"/>
          </a:p>
        </p:txBody>
      </p:sp>
      <p:sp>
        <p:nvSpPr>
          <p:cNvPr id="22" name="文本框 21"/>
          <p:cNvSpPr txBox="1"/>
          <p:nvPr/>
        </p:nvSpPr>
        <p:spPr>
          <a:xfrm>
            <a:off x="3159370" y="5333972"/>
            <a:ext cx="466746" cy="261584"/>
          </a:xfrm>
          <a:prstGeom prst="rect">
            <a:avLst/>
          </a:prstGeom>
          <a:noFill/>
          <a:ln>
            <a:noFill/>
          </a:ln>
        </p:spPr>
        <p:txBody>
          <a:bodyPr wrap="none" lIns="91416" tIns="45707" rIns="91416" bIns="45707" rtlCol="0">
            <a:spAutoFit/>
          </a:bodyPr>
          <a:lstStyle/>
          <a:p>
            <a:r>
              <a:rPr lang="en-US" sz="1100" dirty="0"/>
              <a:t>25</a:t>
            </a:r>
            <a:r>
              <a:rPr lang="en-US" altLang="zh-CN" sz="1100" dirty="0"/>
              <a:t>%</a:t>
            </a:r>
            <a:endParaRPr lang="en-US" sz="1100" dirty="0"/>
          </a:p>
        </p:txBody>
      </p:sp>
      <p:grpSp>
        <p:nvGrpSpPr>
          <p:cNvPr id="23" name="组合 38"/>
          <p:cNvGrpSpPr/>
          <p:nvPr/>
        </p:nvGrpSpPr>
        <p:grpSpPr>
          <a:xfrm>
            <a:off x="7816236" y="910466"/>
            <a:ext cx="3648159" cy="2152422"/>
            <a:chOff x="7945531" y="189346"/>
            <a:chExt cx="3829572" cy="2152422"/>
          </a:xfrm>
        </p:grpSpPr>
        <p:pic>
          <p:nvPicPr>
            <p:cNvPr id="24" name="图片 23"/>
            <p:cNvPicPr>
              <a:picLocks noChangeAspect="1"/>
            </p:cNvPicPr>
            <p:nvPr/>
          </p:nvPicPr>
          <p:blipFill>
            <a:blip r:embed="rId5" cstate="print"/>
            <a:stretch>
              <a:fillRect/>
            </a:stretch>
          </p:blipFill>
          <p:spPr>
            <a:xfrm>
              <a:off x="8666700" y="1979713"/>
              <a:ext cx="271625" cy="144615"/>
            </a:xfrm>
            <a:prstGeom prst="rect">
              <a:avLst/>
            </a:prstGeom>
          </p:spPr>
        </p:pic>
        <p:pic>
          <p:nvPicPr>
            <p:cNvPr id="25" name="图片 24"/>
            <p:cNvPicPr>
              <a:picLocks noChangeAspect="1"/>
            </p:cNvPicPr>
            <p:nvPr/>
          </p:nvPicPr>
          <p:blipFill>
            <a:blip r:embed="rId5" cstate="print"/>
            <a:stretch>
              <a:fillRect/>
            </a:stretch>
          </p:blipFill>
          <p:spPr>
            <a:xfrm>
              <a:off x="9761388" y="1753353"/>
              <a:ext cx="271625" cy="144615"/>
            </a:xfrm>
            <a:prstGeom prst="rect">
              <a:avLst/>
            </a:prstGeom>
          </p:spPr>
        </p:pic>
        <p:pic>
          <p:nvPicPr>
            <p:cNvPr id="26" name="图片 25"/>
            <p:cNvPicPr>
              <a:picLocks noChangeAspect="1"/>
            </p:cNvPicPr>
            <p:nvPr/>
          </p:nvPicPr>
          <p:blipFill>
            <a:blip r:embed="rId5" cstate="print"/>
            <a:stretch>
              <a:fillRect/>
            </a:stretch>
          </p:blipFill>
          <p:spPr>
            <a:xfrm>
              <a:off x="9761388" y="1978610"/>
              <a:ext cx="271625" cy="144615"/>
            </a:xfrm>
            <a:prstGeom prst="rect">
              <a:avLst/>
            </a:prstGeom>
          </p:spPr>
        </p:pic>
        <p:pic>
          <p:nvPicPr>
            <p:cNvPr id="27" name="图片 26"/>
            <p:cNvPicPr>
              <a:picLocks noChangeAspect="1"/>
            </p:cNvPicPr>
            <p:nvPr/>
          </p:nvPicPr>
          <p:blipFill>
            <a:blip r:embed="rId5" cstate="print"/>
            <a:stretch>
              <a:fillRect/>
            </a:stretch>
          </p:blipFill>
          <p:spPr>
            <a:xfrm>
              <a:off x="9761388" y="2197153"/>
              <a:ext cx="271625" cy="144615"/>
            </a:xfrm>
            <a:prstGeom prst="rect">
              <a:avLst/>
            </a:prstGeom>
          </p:spPr>
        </p:pic>
        <p:pic>
          <p:nvPicPr>
            <p:cNvPr id="28" name="图片 27"/>
            <p:cNvPicPr>
              <a:picLocks noChangeAspect="1"/>
            </p:cNvPicPr>
            <p:nvPr/>
          </p:nvPicPr>
          <p:blipFill>
            <a:blip r:embed="rId5" cstate="print"/>
            <a:stretch>
              <a:fillRect/>
            </a:stretch>
          </p:blipFill>
          <p:spPr>
            <a:xfrm>
              <a:off x="10912333" y="1978610"/>
              <a:ext cx="271625" cy="144615"/>
            </a:xfrm>
            <a:prstGeom prst="rect">
              <a:avLst/>
            </a:prstGeom>
          </p:spPr>
        </p:pic>
        <p:cxnSp>
          <p:nvCxnSpPr>
            <p:cNvPr id="29" name="直接连接符 28"/>
            <p:cNvCxnSpPr>
              <a:stCxn id="24" idx="0"/>
              <a:endCxn id="25" idx="1"/>
            </p:cNvCxnSpPr>
            <p:nvPr/>
          </p:nvCxnSpPr>
          <p:spPr>
            <a:xfrm flipV="1">
              <a:off x="8802512" y="1825661"/>
              <a:ext cx="958876" cy="154052"/>
            </a:xfrm>
            <a:prstGeom prst="line">
              <a:avLst/>
            </a:prstGeom>
            <a:ln w="254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24" idx="3"/>
              <a:endCxn id="26" idx="1"/>
            </p:cNvCxnSpPr>
            <p:nvPr/>
          </p:nvCxnSpPr>
          <p:spPr>
            <a:xfrm flipV="1">
              <a:off x="8938325" y="2050918"/>
              <a:ext cx="823063" cy="1103"/>
            </a:xfrm>
            <a:prstGeom prst="line">
              <a:avLst/>
            </a:prstGeom>
            <a:ln w="254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24" idx="2"/>
              <a:endCxn id="27" idx="1"/>
            </p:cNvCxnSpPr>
            <p:nvPr/>
          </p:nvCxnSpPr>
          <p:spPr>
            <a:xfrm>
              <a:off x="8802512" y="2124328"/>
              <a:ext cx="958876" cy="145133"/>
            </a:xfrm>
            <a:prstGeom prst="line">
              <a:avLst/>
            </a:prstGeom>
            <a:ln w="254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25" idx="3"/>
              <a:endCxn id="28" idx="0"/>
            </p:cNvCxnSpPr>
            <p:nvPr/>
          </p:nvCxnSpPr>
          <p:spPr>
            <a:xfrm>
              <a:off x="10033013" y="1825661"/>
              <a:ext cx="1015133" cy="152949"/>
            </a:xfrm>
            <a:prstGeom prst="line">
              <a:avLst/>
            </a:prstGeom>
            <a:ln w="254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26" idx="3"/>
              <a:endCxn id="28" idx="1"/>
            </p:cNvCxnSpPr>
            <p:nvPr/>
          </p:nvCxnSpPr>
          <p:spPr>
            <a:xfrm>
              <a:off x="10033013" y="2050918"/>
              <a:ext cx="879320" cy="0"/>
            </a:xfrm>
            <a:prstGeom prst="line">
              <a:avLst/>
            </a:prstGeom>
            <a:ln w="254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27" idx="3"/>
              <a:endCxn id="28" idx="2"/>
            </p:cNvCxnSpPr>
            <p:nvPr/>
          </p:nvCxnSpPr>
          <p:spPr>
            <a:xfrm flipV="1">
              <a:off x="10033013" y="2123225"/>
              <a:ext cx="1015133" cy="146235"/>
            </a:xfrm>
            <a:prstGeom prst="line">
              <a:avLst/>
            </a:prstGeom>
            <a:ln w="25400">
              <a:solidFill>
                <a:srgbClr val="00AEEF"/>
              </a:solidFill>
            </a:ln>
          </p:spPr>
          <p:style>
            <a:lnRef idx="1">
              <a:schemeClr val="accent1"/>
            </a:lnRef>
            <a:fillRef idx="0">
              <a:schemeClr val="accent1"/>
            </a:fillRef>
            <a:effectRef idx="0">
              <a:schemeClr val="accent1"/>
            </a:effectRef>
            <a:fontRef idx="minor">
              <a:schemeClr val="tx1"/>
            </a:fontRef>
          </p:style>
        </p:cxnSp>
        <p:sp>
          <p:nvSpPr>
            <p:cNvPr id="35" name="圆柱形 34"/>
            <p:cNvSpPr/>
            <p:nvPr/>
          </p:nvSpPr>
          <p:spPr>
            <a:xfrm>
              <a:off x="8612005" y="1077816"/>
              <a:ext cx="568824" cy="290878"/>
            </a:xfrm>
            <a:prstGeom prst="can">
              <a:avLst/>
            </a:prstGeom>
            <a:solidFill>
              <a:srgbClr val="1296D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Data</a:t>
              </a:r>
              <a:endParaRPr lang="zh-CN" altLang="en-US" sz="1200" dirty="0">
                <a:solidFill>
                  <a:schemeClr val="tx1"/>
                </a:solidFill>
              </a:endParaRPr>
            </a:p>
          </p:txBody>
        </p:sp>
        <p:sp>
          <p:nvSpPr>
            <p:cNvPr id="36" name="矩形 35"/>
            <p:cNvSpPr/>
            <p:nvPr/>
          </p:nvSpPr>
          <p:spPr>
            <a:xfrm>
              <a:off x="8252583" y="191382"/>
              <a:ext cx="969157" cy="440091"/>
            </a:xfrm>
            <a:prstGeom prst="rect">
              <a:avLst/>
            </a:prstGeom>
            <a:solidFill>
              <a:srgbClr val="1296DB"/>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000" dirty="0">
                  <a:solidFill>
                    <a:schemeClr val="tx1"/>
                  </a:solidFill>
                </a:rPr>
                <a:t>Learning</a:t>
              </a:r>
              <a:endParaRPr lang="zh-CN" altLang="en-US" sz="1000" dirty="0">
                <a:solidFill>
                  <a:schemeClr val="tx1"/>
                </a:solidFill>
              </a:endParaRPr>
            </a:p>
          </p:txBody>
        </p:sp>
        <p:grpSp>
          <p:nvGrpSpPr>
            <p:cNvPr id="37" name="组合 41"/>
            <p:cNvGrpSpPr/>
            <p:nvPr/>
          </p:nvGrpSpPr>
          <p:grpSpPr>
            <a:xfrm>
              <a:off x="9320464" y="189346"/>
              <a:ext cx="1032278" cy="442127"/>
              <a:chOff x="9320464" y="189346"/>
              <a:chExt cx="1032278" cy="442127"/>
            </a:xfrm>
          </p:grpSpPr>
          <p:sp>
            <p:nvSpPr>
              <p:cNvPr id="47" name="矩形 46"/>
              <p:cNvSpPr/>
              <p:nvPr/>
            </p:nvSpPr>
            <p:spPr>
              <a:xfrm>
                <a:off x="9320464" y="189346"/>
                <a:ext cx="1032278" cy="442127"/>
              </a:xfrm>
              <a:prstGeom prst="rect">
                <a:avLst/>
              </a:prstGeom>
              <a:solidFill>
                <a:srgbClr val="1296DB"/>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000" dirty="0">
                    <a:solidFill>
                      <a:schemeClr val="tx1"/>
                    </a:solidFill>
                  </a:rPr>
                  <a:t>Inference</a:t>
                </a:r>
                <a:endParaRPr lang="zh-CN" altLang="en-US" sz="1000" dirty="0">
                  <a:solidFill>
                    <a:schemeClr val="tx1"/>
                  </a:solidFill>
                </a:endParaRPr>
              </a:p>
            </p:txBody>
          </p:sp>
          <p:sp>
            <p:nvSpPr>
              <p:cNvPr id="48" name="椭圆 47"/>
              <p:cNvSpPr/>
              <p:nvPr/>
            </p:nvSpPr>
            <p:spPr>
              <a:xfrm>
                <a:off x="9398859" y="449532"/>
                <a:ext cx="121195" cy="67544"/>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solidFill>
                </a:endParaRPr>
              </a:p>
            </p:txBody>
          </p:sp>
          <p:sp>
            <p:nvSpPr>
              <p:cNvPr id="49" name="椭圆 48"/>
              <p:cNvSpPr/>
              <p:nvPr/>
            </p:nvSpPr>
            <p:spPr>
              <a:xfrm>
                <a:off x="9776338" y="359219"/>
                <a:ext cx="121195" cy="67544"/>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solidFill>
                </a:endParaRPr>
              </a:p>
            </p:txBody>
          </p:sp>
          <p:sp>
            <p:nvSpPr>
              <p:cNvPr id="50" name="椭圆 49"/>
              <p:cNvSpPr/>
              <p:nvPr/>
            </p:nvSpPr>
            <p:spPr>
              <a:xfrm>
                <a:off x="9776338" y="449532"/>
                <a:ext cx="121195" cy="67544"/>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solidFill>
                </a:endParaRPr>
              </a:p>
            </p:txBody>
          </p:sp>
          <p:sp>
            <p:nvSpPr>
              <p:cNvPr id="51" name="椭圆 50"/>
              <p:cNvSpPr/>
              <p:nvPr/>
            </p:nvSpPr>
            <p:spPr>
              <a:xfrm>
                <a:off x="9776338" y="539535"/>
                <a:ext cx="121195" cy="67544"/>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solidFill>
                </a:endParaRPr>
              </a:p>
            </p:txBody>
          </p:sp>
          <p:sp>
            <p:nvSpPr>
              <p:cNvPr id="52" name="椭圆 51"/>
              <p:cNvSpPr/>
              <p:nvPr/>
            </p:nvSpPr>
            <p:spPr>
              <a:xfrm>
                <a:off x="10153817" y="449532"/>
                <a:ext cx="121195" cy="67544"/>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solidFill>
                </a:endParaRPr>
              </a:p>
            </p:txBody>
          </p:sp>
          <p:cxnSp>
            <p:nvCxnSpPr>
              <p:cNvPr id="53" name="直接连接符 52"/>
              <p:cNvCxnSpPr>
                <a:stCxn id="48" idx="7"/>
                <a:endCxn id="49" idx="2"/>
              </p:cNvCxnSpPr>
              <p:nvPr/>
            </p:nvCxnSpPr>
            <p:spPr>
              <a:xfrm flipV="1">
                <a:off x="9502306" y="392991"/>
                <a:ext cx="274032" cy="664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48" idx="6"/>
                <a:endCxn id="50" idx="2"/>
              </p:cNvCxnSpPr>
              <p:nvPr/>
            </p:nvCxnSpPr>
            <p:spPr>
              <a:xfrm>
                <a:off x="9520055" y="483304"/>
                <a:ext cx="25628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48" idx="5"/>
                <a:endCxn id="51" idx="2"/>
              </p:cNvCxnSpPr>
              <p:nvPr/>
            </p:nvCxnSpPr>
            <p:spPr>
              <a:xfrm>
                <a:off x="9502306" y="507185"/>
                <a:ext cx="274032" cy="6612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49" idx="6"/>
                <a:endCxn id="52" idx="1"/>
              </p:cNvCxnSpPr>
              <p:nvPr/>
            </p:nvCxnSpPr>
            <p:spPr>
              <a:xfrm>
                <a:off x="9897534" y="392991"/>
                <a:ext cx="274032" cy="664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a:stCxn id="50" idx="6"/>
                <a:endCxn id="52" idx="2"/>
              </p:cNvCxnSpPr>
              <p:nvPr/>
            </p:nvCxnSpPr>
            <p:spPr>
              <a:xfrm>
                <a:off x="9897534" y="483304"/>
                <a:ext cx="25628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51" idx="6"/>
                <a:endCxn id="52" idx="3"/>
              </p:cNvCxnSpPr>
              <p:nvPr/>
            </p:nvCxnSpPr>
            <p:spPr>
              <a:xfrm flipV="1">
                <a:off x="9897534" y="507185"/>
                <a:ext cx="274032" cy="6612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38" name="直接连接符 37"/>
            <p:cNvCxnSpPr/>
            <p:nvPr/>
          </p:nvCxnSpPr>
          <p:spPr>
            <a:xfrm>
              <a:off x="7945531" y="892329"/>
              <a:ext cx="3829572" cy="0"/>
            </a:xfrm>
            <a:prstGeom prst="line">
              <a:avLst/>
            </a:prstGeom>
            <a:ln w="19050">
              <a:solidFill>
                <a:schemeClr val="tx2">
                  <a:lumMod val="40000"/>
                  <a:lumOff val="60000"/>
                  <a:alpha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7945531" y="1641320"/>
              <a:ext cx="3829572" cy="0"/>
            </a:xfrm>
            <a:prstGeom prst="line">
              <a:avLst/>
            </a:prstGeom>
            <a:ln w="19050">
              <a:solidFill>
                <a:schemeClr val="tx2">
                  <a:lumMod val="40000"/>
                  <a:lumOff val="60000"/>
                  <a:alpha val="50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40" name="组合 126"/>
            <p:cNvGrpSpPr/>
            <p:nvPr/>
          </p:nvGrpSpPr>
          <p:grpSpPr>
            <a:xfrm>
              <a:off x="10230793" y="1101806"/>
              <a:ext cx="776069" cy="468994"/>
              <a:chOff x="8878657" y="3287118"/>
              <a:chExt cx="946060" cy="1025848"/>
            </a:xfrm>
          </p:grpSpPr>
          <p:pic>
            <p:nvPicPr>
              <p:cNvPr id="45" name="图片 44"/>
              <p:cNvPicPr>
                <a:picLocks noChangeAspect="1"/>
              </p:cNvPicPr>
              <p:nvPr/>
            </p:nvPicPr>
            <p:blipFill>
              <a:blip r:embed="rId6" cstate="print"/>
              <a:stretch>
                <a:fillRect/>
              </a:stretch>
            </p:blipFill>
            <p:spPr>
              <a:xfrm>
                <a:off x="8979688" y="3287118"/>
                <a:ext cx="744000" cy="512262"/>
              </a:xfrm>
              <a:prstGeom prst="rect">
                <a:avLst/>
              </a:prstGeom>
            </p:spPr>
          </p:pic>
          <p:sp>
            <p:nvSpPr>
              <p:cNvPr id="46" name="矩形 45"/>
              <p:cNvSpPr/>
              <p:nvPr/>
            </p:nvSpPr>
            <p:spPr>
              <a:xfrm>
                <a:off x="8878657" y="3774398"/>
                <a:ext cx="946060" cy="538568"/>
              </a:xfrm>
              <a:prstGeom prst="rect">
                <a:avLst/>
              </a:prstGeom>
            </p:spPr>
            <p:txBody>
              <a:bodyPr wrap="none">
                <a:spAutoFit/>
              </a:bodyPr>
              <a:lstStyle/>
              <a:p>
                <a:pPr algn="ctr"/>
                <a:r>
                  <a:rPr lang="en-US" altLang="zh-CN" sz="1000" dirty="0"/>
                  <a:t>Controller</a:t>
                </a:r>
                <a:endParaRPr lang="zh-CN" altLang="en-US" sz="1000" dirty="0"/>
              </a:p>
            </p:txBody>
          </p:sp>
        </p:grpSp>
        <p:sp>
          <p:nvSpPr>
            <p:cNvPr id="41" name="矩形 40"/>
            <p:cNvSpPr/>
            <p:nvPr/>
          </p:nvSpPr>
          <p:spPr>
            <a:xfrm>
              <a:off x="10451467" y="190364"/>
              <a:ext cx="1090889" cy="440091"/>
            </a:xfrm>
            <a:prstGeom prst="rect">
              <a:avLst/>
            </a:prstGeom>
            <a:solidFill>
              <a:srgbClr val="1296DB"/>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000" dirty="0">
                  <a:solidFill>
                    <a:schemeClr val="tx1"/>
                  </a:solidFill>
                </a:rPr>
                <a:t>Ctrl Loops</a:t>
              </a:r>
              <a:endParaRPr lang="zh-CN" altLang="en-US" sz="1000" dirty="0">
                <a:solidFill>
                  <a:schemeClr val="tx1"/>
                </a:solidFill>
              </a:endParaRPr>
            </a:p>
          </p:txBody>
        </p:sp>
        <p:pic>
          <p:nvPicPr>
            <p:cNvPr id="42" name="图片 4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13892" y="387183"/>
              <a:ext cx="349410" cy="194732"/>
            </a:xfrm>
            <a:prstGeom prst="rect">
              <a:avLst/>
            </a:prstGeom>
          </p:spPr>
        </p:pic>
        <p:pic>
          <p:nvPicPr>
            <p:cNvPr id="43" name="图片 4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49703" y="387918"/>
              <a:ext cx="360951" cy="201164"/>
            </a:xfrm>
            <a:prstGeom prst="rect">
              <a:avLst/>
            </a:prstGeom>
          </p:spPr>
        </p:pic>
        <p:pic>
          <p:nvPicPr>
            <p:cNvPr id="44" name="图片 5"/>
            <p:cNvPicPr>
              <a:picLocks/>
            </p:cNvPicPr>
            <p:nvPr/>
          </p:nvPicPr>
          <p:blipFill>
            <a:blip r:embed="rId9" cstate="print">
              <a:duotone>
                <a:schemeClr val="accent1">
                  <a:shade val="45000"/>
                  <a:satMod val="135000"/>
                </a:schemeClr>
                <a:prstClr val="white"/>
              </a:duotone>
            </a:blip>
            <a:stretch>
              <a:fillRect/>
            </a:stretch>
          </p:blipFill>
          <p:spPr>
            <a:xfrm>
              <a:off x="8394842" y="362438"/>
              <a:ext cx="707514" cy="238975"/>
            </a:xfrm>
            <a:prstGeom prst="rect">
              <a:avLst/>
            </a:prstGeom>
            <a:noFill/>
          </p:spPr>
        </p:pic>
      </p:grpSp>
      <p:sp>
        <p:nvSpPr>
          <p:cNvPr id="59" name="前凸带形 58"/>
          <p:cNvSpPr/>
          <p:nvPr/>
        </p:nvSpPr>
        <p:spPr>
          <a:xfrm>
            <a:off x="2816670" y="1091298"/>
            <a:ext cx="2841324" cy="467698"/>
          </a:xfrm>
          <a:prstGeom prst="ribbon">
            <a:avLst>
              <a:gd name="adj1" fmla="val 16667"/>
              <a:gd name="adj2" fmla="val 67661"/>
            </a:avLst>
          </a:prstGeom>
        </p:spPr>
        <p:style>
          <a:lnRef idx="2">
            <a:schemeClr val="accent1">
              <a:shade val="50000"/>
            </a:schemeClr>
          </a:lnRef>
          <a:fillRef idx="1">
            <a:schemeClr val="accent1"/>
          </a:fillRef>
          <a:effectRef idx="0">
            <a:schemeClr val="accent1"/>
          </a:effectRef>
          <a:fontRef idx="minor">
            <a:schemeClr val="lt1"/>
          </a:fontRef>
        </p:style>
        <p:txBody>
          <a:bodyPr lIns="91443" tIns="45721" rIns="91443" bIns="45721" rtlCol="0" anchor="ctr"/>
          <a:lstStyle/>
          <a:p>
            <a:pPr algn="ctr"/>
            <a:r>
              <a:rPr lang="en-US" altLang="zh-CN" sz="1600" dirty="0"/>
              <a:t>AI + Measurement</a:t>
            </a:r>
            <a:endParaRPr lang="zh-CN" altLang="en-US" sz="1600" dirty="0"/>
          </a:p>
        </p:txBody>
      </p:sp>
      <p:pic>
        <p:nvPicPr>
          <p:cNvPr id="60" name="图片 59"/>
          <p:cNvPicPr>
            <a:picLocks noChangeAspect="1"/>
          </p:cNvPicPr>
          <p:nvPr/>
        </p:nvPicPr>
        <p:blipFill>
          <a:blip r:embed="rId10"/>
          <a:stretch>
            <a:fillRect/>
          </a:stretch>
        </p:blipFill>
        <p:spPr>
          <a:xfrm>
            <a:off x="553283" y="1222604"/>
            <a:ext cx="634039" cy="463336"/>
          </a:xfrm>
          <a:prstGeom prst="rect">
            <a:avLst/>
          </a:prstGeom>
          <a:ln cap="rnd">
            <a:noFill/>
          </a:ln>
        </p:spPr>
      </p:pic>
    </p:spTree>
    <p:extLst>
      <p:ext uri="{BB962C8B-B14F-4D97-AF65-F5344CB8AC3E}">
        <p14:creationId xmlns:p14="http://schemas.microsoft.com/office/powerpoint/2010/main" val="4230885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dirty="0"/>
              <a:t>Agenda</a:t>
            </a:r>
            <a:endParaRPr lang="zh-CN" altLang="en-US" dirty="0"/>
          </a:p>
        </p:txBody>
      </p:sp>
      <p:sp>
        <p:nvSpPr>
          <p:cNvPr id="5" name="副标题 4"/>
          <p:cNvSpPr>
            <a:spLocks noGrp="1"/>
          </p:cNvSpPr>
          <p:nvPr>
            <p:ph type="subTitle" idx="1"/>
          </p:nvPr>
        </p:nvSpPr>
        <p:spPr/>
        <p:txBody>
          <a:bodyPr>
            <a:normAutofit/>
          </a:bodyPr>
          <a:lstStyle/>
          <a:p>
            <a:pPr marL="342900" indent="-342900">
              <a:spcBef>
                <a:spcPts val="600"/>
              </a:spcBef>
              <a:spcAft>
                <a:spcPts val="600"/>
              </a:spcAft>
              <a:buFont typeface="Arial" panose="020B0604020202020204" pitchFamily="34" charset="0"/>
              <a:buChar char="•"/>
            </a:pPr>
            <a:r>
              <a:rPr lang="en-US" altLang="zh-CN" dirty="0">
                <a:solidFill>
                  <a:schemeClr val="bg1">
                    <a:lumMod val="65000"/>
                  </a:schemeClr>
                </a:solidFill>
              </a:rPr>
              <a:t>What can ML/AI bring to the network?</a:t>
            </a:r>
          </a:p>
          <a:p>
            <a:pPr marL="342900" indent="-342900">
              <a:spcBef>
                <a:spcPts val="600"/>
              </a:spcBef>
              <a:spcAft>
                <a:spcPts val="600"/>
              </a:spcAft>
              <a:buFont typeface="Arial" panose="020B0604020202020204" pitchFamily="34" charset="0"/>
              <a:buChar char="•"/>
            </a:pPr>
            <a:r>
              <a:rPr lang="en-US" altLang="zh-CN" dirty="0">
                <a:solidFill>
                  <a:schemeClr val="bg1">
                    <a:lumMod val="65000"/>
                  </a:schemeClr>
                </a:solidFill>
              </a:rPr>
              <a:t>Huawei’s Approach: </a:t>
            </a:r>
            <a:r>
              <a:rPr lang="en-US" altLang="zh-CN" dirty="0" smtClean="0">
                <a:solidFill>
                  <a:schemeClr val="bg1">
                    <a:lumMod val="65000"/>
                  </a:schemeClr>
                </a:solidFill>
              </a:rPr>
              <a:t>Intelligent Network Infrastructure </a:t>
            </a:r>
            <a:endParaRPr lang="en-US" altLang="zh-CN" dirty="0">
              <a:solidFill>
                <a:schemeClr val="bg1">
                  <a:lumMod val="65000"/>
                </a:schemeClr>
              </a:solidFill>
            </a:endParaRPr>
          </a:p>
          <a:p>
            <a:pPr marL="342900" indent="-342900">
              <a:spcBef>
                <a:spcPts val="600"/>
              </a:spcBef>
              <a:spcAft>
                <a:spcPts val="600"/>
              </a:spcAft>
              <a:buFont typeface="Arial" panose="020B0604020202020204" pitchFamily="34" charset="0"/>
              <a:buChar char="•"/>
            </a:pPr>
            <a:r>
              <a:rPr lang="en-US" altLang="zh-CN" dirty="0">
                <a:solidFill>
                  <a:schemeClr val="bg1">
                    <a:lumMod val="65000"/>
                  </a:schemeClr>
                </a:solidFill>
              </a:rPr>
              <a:t>       - The Architecture and Impacts</a:t>
            </a:r>
          </a:p>
          <a:p>
            <a:pPr marL="342900" indent="-342900">
              <a:spcBef>
                <a:spcPts val="600"/>
              </a:spcBef>
              <a:spcAft>
                <a:spcPts val="600"/>
              </a:spcAft>
              <a:buFont typeface="Arial" panose="020B0604020202020204" pitchFamily="34" charset="0"/>
              <a:buChar char="•"/>
            </a:pPr>
            <a:r>
              <a:rPr lang="en-US" altLang="zh-CN" dirty="0">
                <a:solidFill>
                  <a:schemeClr val="bg1">
                    <a:lumMod val="65000"/>
                  </a:schemeClr>
                </a:solidFill>
              </a:rPr>
              <a:t>       - Key Technologies</a:t>
            </a:r>
          </a:p>
          <a:p>
            <a:pPr marL="342900" indent="-342900">
              <a:spcBef>
                <a:spcPts val="600"/>
              </a:spcBef>
              <a:spcAft>
                <a:spcPts val="600"/>
              </a:spcAft>
              <a:buFont typeface="Arial" panose="020B0604020202020204" pitchFamily="34" charset="0"/>
              <a:buChar char="•"/>
            </a:pPr>
            <a:r>
              <a:rPr lang="en-US" altLang="zh-CN" dirty="0">
                <a:solidFill>
                  <a:schemeClr val="bg1">
                    <a:lumMod val="65000"/>
                  </a:schemeClr>
                </a:solidFill>
              </a:rPr>
              <a:t>       - Case Studies</a:t>
            </a:r>
          </a:p>
          <a:p>
            <a:pPr marL="342900" indent="-342900">
              <a:spcBef>
                <a:spcPts val="600"/>
              </a:spcBef>
              <a:spcAft>
                <a:spcPts val="600"/>
              </a:spcAft>
              <a:buFont typeface="Arial" panose="020B0604020202020204" pitchFamily="34" charset="0"/>
              <a:buChar char="•"/>
            </a:pPr>
            <a:r>
              <a:rPr lang="en-US" altLang="zh-CN" dirty="0"/>
              <a:t>Roadmap</a:t>
            </a:r>
          </a:p>
        </p:txBody>
      </p:sp>
    </p:spTree>
    <p:extLst>
      <p:ext uri="{BB962C8B-B14F-4D97-AF65-F5344CB8AC3E}">
        <p14:creationId xmlns:p14="http://schemas.microsoft.com/office/powerpoint/2010/main" val="146753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dirty="0"/>
              <a:t>Roadmap</a:t>
            </a:r>
          </a:p>
        </p:txBody>
      </p:sp>
      <p:pic>
        <p:nvPicPr>
          <p:cNvPr id="4" name="Picture 8" descr="C:\Users\g00313527\AppData\Roaming\eSpace_Desktop\UserData\g00313527\imagefiles\451E9DD6-1E73-46BB-BB80-5C22724B0F34.png"/>
          <p:cNvPicPr>
            <a:picLocks noChangeAspect="1" noChangeArrowheads="1"/>
          </p:cNvPicPr>
          <p:nvPr/>
        </p:nvPicPr>
        <p:blipFill>
          <a:blip r:embed="rId3" cstate="print"/>
          <a:srcRect/>
          <a:stretch>
            <a:fillRect/>
          </a:stretch>
        </p:blipFill>
        <p:spPr bwMode="auto">
          <a:xfrm>
            <a:off x="10787704" y="1818823"/>
            <a:ext cx="1236339" cy="786150"/>
          </a:xfrm>
          <a:prstGeom prst="rect">
            <a:avLst/>
          </a:prstGeom>
          <a:noFill/>
        </p:spPr>
      </p:pic>
      <p:pic>
        <p:nvPicPr>
          <p:cNvPr id="5" name="Picture 6" descr="C:\Users\g00313527\AppData\Roaming\eSpace_Desktop\UserData\g00313527\imagefiles\5EE4BE71-1839-4652-ADC9-92541182A02E.png"/>
          <p:cNvPicPr>
            <a:picLocks noChangeAspect="1" noChangeArrowheads="1"/>
          </p:cNvPicPr>
          <p:nvPr/>
        </p:nvPicPr>
        <p:blipFill>
          <a:blip r:embed="rId4" cstate="print"/>
          <a:srcRect/>
          <a:stretch>
            <a:fillRect/>
          </a:stretch>
        </p:blipFill>
        <p:spPr bwMode="auto">
          <a:xfrm>
            <a:off x="3598566" y="2855404"/>
            <a:ext cx="914845" cy="778593"/>
          </a:xfrm>
          <a:prstGeom prst="rect">
            <a:avLst/>
          </a:prstGeom>
          <a:noFill/>
        </p:spPr>
      </p:pic>
      <p:pic>
        <p:nvPicPr>
          <p:cNvPr id="6" name="Picture 4" descr="C:\Users\g00313527\AppData\Roaming\eSpace_Desktop\UserData\g00313527\imagefiles\1CE0802B-CFB0-4A6C-994A-24EB69C6E88D.png"/>
          <p:cNvPicPr>
            <a:picLocks noChangeAspect="1" noChangeArrowheads="1"/>
          </p:cNvPicPr>
          <p:nvPr/>
        </p:nvPicPr>
        <p:blipFill>
          <a:blip r:embed="rId5" cstate="print"/>
          <a:srcRect/>
          <a:stretch>
            <a:fillRect/>
          </a:stretch>
        </p:blipFill>
        <p:spPr bwMode="auto">
          <a:xfrm>
            <a:off x="7249373" y="2371428"/>
            <a:ext cx="1152470" cy="751334"/>
          </a:xfrm>
          <a:prstGeom prst="rect">
            <a:avLst/>
          </a:prstGeom>
          <a:noFill/>
        </p:spPr>
      </p:pic>
      <p:sp>
        <p:nvSpPr>
          <p:cNvPr id="7" name="矩形 6"/>
          <p:cNvSpPr/>
          <p:nvPr/>
        </p:nvSpPr>
        <p:spPr>
          <a:xfrm>
            <a:off x="1561083" y="5878066"/>
            <a:ext cx="309634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Entry</a:t>
            </a:r>
            <a:endParaRPr lang="zh-CN" altLang="en-US" dirty="0"/>
          </a:p>
        </p:txBody>
      </p:sp>
      <p:sp>
        <p:nvSpPr>
          <p:cNvPr id="8" name="矩形 7"/>
          <p:cNvSpPr/>
          <p:nvPr/>
        </p:nvSpPr>
        <p:spPr>
          <a:xfrm>
            <a:off x="5233491" y="5427018"/>
            <a:ext cx="309634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Intermediate</a:t>
            </a:r>
            <a:endParaRPr lang="zh-CN" altLang="en-US" dirty="0"/>
          </a:p>
        </p:txBody>
      </p:sp>
      <p:sp>
        <p:nvSpPr>
          <p:cNvPr id="9" name="矩形 8"/>
          <p:cNvSpPr/>
          <p:nvPr/>
        </p:nvSpPr>
        <p:spPr>
          <a:xfrm>
            <a:off x="8833891" y="4891440"/>
            <a:ext cx="309634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Advanced</a:t>
            </a:r>
            <a:endParaRPr lang="zh-CN" altLang="en-US" dirty="0"/>
          </a:p>
        </p:txBody>
      </p:sp>
      <p:sp>
        <p:nvSpPr>
          <p:cNvPr id="10" name="圆角矩形 9"/>
          <p:cNvSpPr/>
          <p:nvPr/>
        </p:nvSpPr>
        <p:spPr>
          <a:xfrm>
            <a:off x="1561083" y="1557586"/>
            <a:ext cx="3096344" cy="1080120"/>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Separate ML/AI applications</a:t>
            </a:r>
          </a:p>
          <a:p>
            <a:pPr algn="ctr"/>
            <a:r>
              <a:rPr lang="en-US" altLang="zh-CN" sz="1600" dirty="0">
                <a:solidFill>
                  <a:schemeClr val="tx1"/>
                </a:solidFill>
              </a:rPr>
              <a:t>e.g. Temporal prediction</a:t>
            </a:r>
          </a:p>
        </p:txBody>
      </p:sp>
      <p:sp>
        <p:nvSpPr>
          <p:cNvPr id="11" name="圆角矩形 10"/>
          <p:cNvSpPr/>
          <p:nvPr/>
        </p:nvSpPr>
        <p:spPr>
          <a:xfrm>
            <a:off x="1561083" y="2690714"/>
            <a:ext cx="3096344" cy="1080120"/>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1561083" y="3823842"/>
            <a:ext cx="3096344" cy="1080120"/>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Measurement Collection</a:t>
            </a:r>
            <a:endParaRPr lang="zh-CN" altLang="en-US" sz="1600" dirty="0">
              <a:solidFill>
                <a:schemeClr val="tx1"/>
              </a:solidFill>
            </a:endParaRPr>
          </a:p>
        </p:txBody>
      </p:sp>
      <p:sp>
        <p:nvSpPr>
          <p:cNvPr id="13" name="圆角矩形 12"/>
          <p:cNvSpPr/>
          <p:nvPr/>
        </p:nvSpPr>
        <p:spPr>
          <a:xfrm>
            <a:off x="1561083" y="4958966"/>
            <a:ext cx="3096344" cy="68407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chemeClr val="tx1"/>
                </a:solidFill>
              </a:rPr>
              <a:t>Additional forwarding options</a:t>
            </a:r>
          </a:p>
          <a:p>
            <a:r>
              <a:rPr lang="en-US" altLang="zh-CN" sz="1600" dirty="0">
                <a:solidFill>
                  <a:schemeClr val="tx1"/>
                </a:solidFill>
              </a:rPr>
              <a:t>Probing</a:t>
            </a:r>
            <a:endParaRPr lang="zh-CN" altLang="en-US" sz="1600" dirty="0">
              <a:solidFill>
                <a:schemeClr val="tx1"/>
              </a:solidFill>
            </a:endParaRPr>
          </a:p>
        </p:txBody>
      </p:sp>
      <p:sp>
        <p:nvSpPr>
          <p:cNvPr id="16" name="TextBox 21"/>
          <p:cNvSpPr txBox="1"/>
          <p:nvPr/>
        </p:nvSpPr>
        <p:spPr>
          <a:xfrm>
            <a:off x="1633091" y="2781722"/>
            <a:ext cx="1965475" cy="830997"/>
          </a:xfrm>
          <a:prstGeom prst="rect">
            <a:avLst/>
          </a:prstGeom>
          <a:noFill/>
        </p:spPr>
        <p:txBody>
          <a:bodyPr wrap="square" rtlCol="0">
            <a:spAutoFit/>
          </a:bodyPr>
          <a:lstStyle/>
          <a:p>
            <a:r>
              <a:rPr lang="en-US" altLang="zh-CN" sz="1600" dirty="0"/>
              <a:t>Centralized control</a:t>
            </a:r>
          </a:p>
          <a:p>
            <a:r>
              <a:rPr lang="en-US" altLang="zh-CN" sz="1600" dirty="0"/>
              <a:t>Separate ML/AI applications</a:t>
            </a:r>
            <a:endParaRPr lang="zh-CN" altLang="en-US" sz="1600" dirty="0"/>
          </a:p>
        </p:txBody>
      </p:sp>
      <p:sp>
        <p:nvSpPr>
          <p:cNvPr id="18" name="圆角矩形 17"/>
          <p:cNvSpPr/>
          <p:nvPr/>
        </p:nvSpPr>
        <p:spPr>
          <a:xfrm>
            <a:off x="5233491" y="1053530"/>
            <a:ext cx="3096344" cy="1080120"/>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Admin assistant</a:t>
            </a:r>
          </a:p>
          <a:p>
            <a:pPr algn="ctr"/>
            <a:r>
              <a:rPr lang="en-US" altLang="zh-CN" sz="1600" b="1" dirty="0">
                <a:solidFill>
                  <a:srgbClr val="FF0000"/>
                </a:solidFill>
              </a:rPr>
              <a:t>Causal</a:t>
            </a:r>
            <a:r>
              <a:rPr lang="en-US" altLang="zh-CN" sz="1600" dirty="0">
                <a:solidFill>
                  <a:schemeClr val="tx1"/>
                </a:solidFill>
              </a:rPr>
              <a:t> analysis</a:t>
            </a:r>
            <a:endParaRPr lang="zh-CN" altLang="en-US" sz="1600" dirty="0">
              <a:solidFill>
                <a:schemeClr val="tx1"/>
              </a:solidFill>
            </a:endParaRPr>
          </a:p>
        </p:txBody>
      </p:sp>
      <p:sp>
        <p:nvSpPr>
          <p:cNvPr id="19" name="圆角矩形 18"/>
          <p:cNvSpPr/>
          <p:nvPr/>
        </p:nvSpPr>
        <p:spPr>
          <a:xfrm>
            <a:off x="5233491" y="2186658"/>
            <a:ext cx="3096344" cy="1080120"/>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5233491" y="3319786"/>
            <a:ext cx="3096344" cy="925815"/>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Selective collection &amp; completed by inference</a:t>
            </a:r>
          </a:p>
          <a:p>
            <a:pPr algn="ctr"/>
            <a:r>
              <a:rPr lang="en-US" altLang="zh-CN" sz="1600" dirty="0">
                <a:solidFill>
                  <a:schemeClr val="tx1"/>
                </a:solidFill>
              </a:rPr>
              <a:t>Data cleaning</a:t>
            </a:r>
          </a:p>
        </p:txBody>
      </p:sp>
      <p:sp>
        <p:nvSpPr>
          <p:cNvPr id="21" name="圆角矩形 20"/>
          <p:cNvSpPr/>
          <p:nvPr/>
        </p:nvSpPr>
        <p:spPr>
          <a:xfrm>
            <a:off x="5233491" y="4307989"/>
            <a:ext cx="3096344" cy="82809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chemeClr val="tx1"/>
                </a:solidFill>
              </a:rPr>
              <a:t>Separate optimized operations</a:t>
            </a:r>
          </a:p>
          <a:p>
            <a:r>
              <a:rPr lang="en-US" altLang="zh-CN" sz="1600" dirty="0">
                <a:solidFill>
                  <a:schemeClr val="tx1"/>
                </a:solidFill>
              </a:rPr>
              <a:t>e.g. predictive resource management</a:t>
            </a:r>
            <a:endParaRPr lang="zh-CN" altLang="en-US" sz="1600" dirty="0">
              <a:solidFill>
                <a:schemeClr val="tx1"/>
              </a:solidFill>
            </a:endParaRPr>
          </a:p>
        </p:txBody>
      </p:sp>
      <p:sp>
        <p:nvSpPr>
          <p:cNvPr id="24" name="TextBox 29"/>
          <p:cNvSpPr txBox="1"/>
          <p:nvPr/>
        </p:nvSpPr>
        <p:spPr>
          <a:xfrm>
            <a:off x="5305499" y="2186658"/>
            <a:ext cx="1943874" cy="1077218"/>
          </a:xfrm>
          <a:prstGeom prst="rect">
            <a:avLst/>
          </a:prstGeom>
          <a:noFill/>
        </p:spPr>
        <p:txBody>
          <a:bodyPr wrap="square" rtlCol="0">
            <a:spAutoFit/>
          </a:bodyPr>
          <a:lstStyle/>
          <a:p>
            <a:r>
              <a:rPr lang="en-US" altLang="zh-CN" sz="1600" dirty="0"/>
              <a:t>Centralized control +</a:t>
            </a:r>
            <a:endParaRPr lang="zh-CN" altLang="en-US" sz="1600" dirty="0"/>
          </a:p>
          <a:p>
            <a:r>
              <a:rPr lang="en-US" altLang="zh-CN" sz="1600" dirty="0"/>
              <a:t>Isolated distributed control</a:t>
            </a:r>
          </a:p>
        </p:txBody>
      </p:sp>
      <p:sp>
        <p:nvSpPr>
          <p:cNvPr id="26" name="圆角矩形 25"/>
          <p:cNvSpPr/>
          <p:nvPr/>
        </p:nvSpPr>
        <p:spPr>
          <a:xfrm>
            <a:off x="8833891" y="549474"/>
            <a:ext cx="3096344" cy="1080120"/>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Global optimized</a:t>
            </a:r>
          </a:p>
          <a:p>
            <a:pPr algn="ctr"/>
            <a:r>
              <a:rPr lang="en-US" altLang="zh-CN" sz="1600" dirty="0">
                <a:solidFill>
                  <a:schemeClr val="tx1"/>
                </a:solidFill>
              </a:rPr>
              <a:t>Policy assistant</a:t>
            </a:r>
            <a:endParaRPr lang="zh-CN" altLang="en-US" sz="1600" dirty="0">
              <a:solidFill>
                <a:schemeClr val="tx1"/>
              </a:solidFill>
            </a:endParaRPr>
          </a:p>
        </p:txBody>
      </p:sp>
      <p:sp>
        <p:nvSpPr>
          <p:cNvPr id="27" name="圆角矩形 26"/>
          <p:cNvSpPr/>
          <p:nvPr/>
        </p:nvSpPr>
        <p:spPr>
          <a:xfrm>
            <a:off x="8833891" y="1682602"/>
            <a:ext cx="3096344" cy="1080120"/>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27"/>
          <p:cNvSpPr/>
          <p:nvPr/>
        </p:nvSpPr>
        <p:spPr>
          <a:xfrm>
            <a:off x="8833891" y="2815730"/>
            <a:ext cx="3096344" cy="1080120"/>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chemeClr val="tx1"/>
                </a:solidFill>
              </a:rPr>
              <a:t>Global optimized collection &amp; inference</a:t>
            </a:r>
          </a:p>
          <a:p>
            <a:r>
              <a:rPr lang="en-US" altLang="zh-CN" sz="1600" dirty="0">
                <a:solidFill>
                  <a:schemeClr val="tx1"/>
                </a:solidFill>
              </a:rPr>
              <a:t>Intelligent prefetching</a:t>
            </a:r>
            <a:endParaRPr lang="zh-CN" altLang="en-US" sz="1600" dirty="0">
              <a:solidFill>
                <a:schemeClr val="tx1"/>
              </a:solidFill>
            </a:endParaRPr>
          </a:p>
        </p:txBody>
      </p:sp>
      <p:sp>
        <p:nvSpPr>
          <p:cNvPr id="29" name="圆角矩形 28"/>
          <p:cNvSpPr/>
          <p:nvPr/>
        </p:nvSpPr>
        <p:spPr>
          <a:xfrm>
            <a:off x="8833891" y="3950854"/>
            <a:ext cx="3096344" cy="68407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chemeClr val="tx1"/>
                </a:solidFill>
              </a:rPr>
              <a:t>Service optimization @ wire speed</a:t>
            </a:r>
            <a:endParaRPr lang="zh-CN" altLang="en-US" sz="1600" dirty="0">
              <a:solidFill>
                <a:schemeClr val="tx1"/>
              </a:solidFill>
            </a:endParaRPr>
          </a:p>
        </p:txBody>
      </p:sp>
      <p:sp>
        <p:nvSpPr>
          <p:cNvPr id="32" name="TextBox 37"/>
          <p:cNvSpPr txBox="1"/>
          <p:nvPr/>
        </p:nvSpPr>
        <p:spPr>
          <a:xfrm>
            <a:off x="8905899" y="1930401"/>
            <a:ext cx="2016223" cy="584775"/>
          </a:xfrm>
          <a:prstGeom prst="rect">
            <a:avLst/>
          </a:prstGeom>
          <a:noFill/>
        </p:spPr>
        <p:txBody>
          <a:bodyPr wrap="square" rtlCol="0">
            <a:spAutoFit/>
          </a:bodyPr>
          <a:lstStyle/>
          <a:p>
            <a:r>
              <a:rPr lang="en-US" altLang="zh-CN" sz="1600" dirty="0"/>
              <a:t>Integrated hierarchical control</a:t>
            </a:r>
          </a:p>
        </p:txBody>
      </p:sp>
      <p:sp>
        <p:nvSpPr>
          <p:cNvPr id="34" name="TextBox 43"/>
          <p:cNvSpPr txBox="1"/>
          <p:nvPr/>
        </p:nvSpPr>
        <p:spPr>
          <a:xfrm>
            <a:off x="178973" y="1917626"/>
            <a:ext cx="1382110" cy="584775"/>
          </a:xfrm>
          <a:prstGeom prst="rect">
            <a:avLst/>
          </a:prstGeom>
          <a:noFill/>
        </p:spPr>
        <p:txBody>
          <a:bodyPr wrap="none" rtlCol="0">
            <a:spAutoFit/>
          </a:bodyPr>
          <a:lstStyle/>
          <a:p>
            <a:r>
              <a:rPr lang="en-US" altLang="zh-CN" sz="1600" dirty="0"/>
              <a:t>Management</a:t>
            </a:r>
          </a:p>
          <a:p>
            <a:r>
              <a:rPr lang="en-US" altLang="zh-CN" sz="1600" dirty="0"/>
              <a:t>Plane</a:t>
            </a:r>
            <a:endParaRPr lang="zh-CN" altLang="en-US" sz="1600" dirty="0"/>
          </a:p>
        </p:txBody>
      </p:sp>
      <p:sp>
        <p:nvSpPr>
          <p:cNvPr id="35" name="TextBox 44"/>
          <p:cNvSpPr txBox="1"/>
          <p:nvPr/>
        </p:nvSpPr>
        <p:spPr>
          <a:xfrm>
            <a:off x="141922" y="2936390"/>
            <a:ext cx="845103" cy="584775"/>
          </a:xfrm>
          <a:prstGeom prst="rect">
            <a:avLst/>
          </a:prstGeom>
          <a:noFill/>
        </p:spPr>
        <p:txBody>
          <a:bodyPr wrap="none" rtlCol="0">
            <a:spAutoFit/>
          </a:bodyPr>
          <a:lstStyle/>
          <a:p>
            <a:r>
              <a:rPr lang="en-US" altLang="zh-CN" sz="1600" dirty="0"/>
              <a:t>Control</a:t>
            </a:r>
          </a:p>
          <a:p>
            <a:r>
              <a:rPr lang="en-US" altLang="zh-CN" sz="1600" dirty="0"/>
              <a:t>Plane</a:t>
            </a:r>
            <a:endParaRPr lang="zh-CN" altLang="en-US" sz="1600" dirty="0"/>
          </a:p>
        </p:txBody>
      </p:sp>
      <p:sp>
        <p:nvSpPr>
          <p:cNvPr id="36" name="TextBox 45"/>
          <p:cNvSpPr txBox="1"/>
          <p:nvPr/>
        </p:nvSpPr>
        <p:spPr>
          <a:xfrm>
            <a:off x="141922" y="4071514"/>
            <a:ext cx="1082348" cy="584775"/>
          </a:xfrm>
          <a:prstGeom prst="rect">
            <a:avLst/>
          </a:prstGeom>
          <a:noFill/>
        </p:spPr>
        <p:txBody>
          <a:bodyPr wrap="none" rtlCol="0">
            <a:spAutoFit/>
          </a:bodyPr>
          <a:lstStyle/>
          <a:p>
            <a:r>
              <a:rPr lang="en-US" altLang="zh-CN" sz="1600" dirty="0"/>
              <a:t>Collection</a:t>
            </a:r>
          </a:p>
          <a:p>
            <a:r>
              <a:rPr lang="en-US" altLang="zh-CN" sz="1600" dirty="0"/>
              <a:t>Plane</a:t>
            </a:r>
            <a:endParaRPr lang="zh-CN" altLang="en-US" sz="1600" dirty="0"/>
          </a:p>
        </p:txBody>
      </p:sp>
      <p:sp>
        <p:nvSpPr>
          <p:cNvPr id="37" name="TextBox 46"/>
          <p:cNvSpPr txBox="1"/>
          <p:nvPr/>
        </p:nvSpPr>
        <p:spPr>
          <a:xfrm>
            <a:off x="141922" y="5096630"/>
            <a:ext cx="1208985" cy="584775"/>
          </a:xfrm>
          <a:prstGeom prst="rect">
            <a:avLst/>
          </a:prstGeom>
          <a:noFill/>
        </p:spPr>
        <p:txBody>
          <a:bodyPr wrap="none" rtlCol="0">
            <a:spAutoFit/>
          </a:bodyPr>
          <a:lstStyle/>
          <a:p>
            <a:r>
              <a:rPr lang="en-US" altLang="zh-CN" sz="1600" dirty="0"/>
              <a:t>Forwarding</a:t>
            </a:r>
          </a:p>
          <a:p>
            <a:r>
              <a:rPr lang="en-US" altLang="zh-CN" sz="1600" dirty="0"/>
              <a:t>Plane</a:t>
            </a:r>
            <a:endParaRPr lang="zh-CN" altLang="en-US" sz="1600" dirty="0"/>
          </a:p>
        </p:txBody>
      </p:sp>
    </p:spTree>
    <p:extLst>
      <p:ext uri="{BB962C8B-B14F-4D97-AF65-F5344CB8AC3E}">
        <p14:creationId xmlns:p14="http://schemas.microsoft.com/office/powerpoint/2010/main" val="42733227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矩形 130"/>
          <p:cNvSpPr/>
          <p:nvPr/>
        </p:nvSpPr>
        <p:spPr>
          <a:xfrm>
            <a:off x="0" y="0"/>
            <a:ext cx="12195175" cy="685958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p:txBody>
          <a:bodyPr/>
          <a:lstStyle/>
          <a:p>
            <a:r>
              <a:rPr lang="en-US" dirty="0">
                <a:solidFill>
                  <a:schemeClr val="bg1"/>
                </a:solidFill>
              </a:rPr>
              <a:t>DEMO: #44 HUAWEI</a:t>
            </a:r>
          </a:p>
        </p:txBody>
      </p:sp>
      <p:sp>
        <p:nvSpPr>
          <p:cNvPr id="68" name="标题 1"/>
          <p:cNvSpPr txBox="1">
            <a:spLocks/>
          </p:cNvSpPr>
          <p:nvPr/>
        </p:nvSpPr>
        <p:spPr>
          <a:xfrm>
            <a:off x="2384377" y="1329105"/>
            <a:ext cx="6162949" cy="824880"/>
          </a:xfrm>
          <a:prstGeom prst="rect">
            <a:avLst/>
          </a:prstGeom>
        </p:spPr>
        <p:txBody>
          <a:bodyPr vert="horz" lIns="121944" tIns="60972" rIns="121944" bIns="60972" rtlCol="0" anchor="ctr">
            <a:normAutofit/>
          </a:bodyPr>
          <a:lstStyle>
            <a:lvl1pPr marL="0" marR="0" indent="0" algn="l" defTabSz="685731" rtl="0" eaLnBrk="1" fontAlgn="auto" latinLnBrk="0" hangingPunct="1">
              <a:lnSpc>
                <a:spcPct val="100000"/>
              </a:lnSpc>
              <a:spcBef>
                <a:spcPct val="0"/>
              </a:spcBef>
              <a:spcAft>
                <a:spcPts val="0"/>
              </a:spcAft>
              <a:buClrTx/>
              <a:buSzTx/>
              <a:buFontTx/>
              <a:buNone/>
              <a:tabLst/>
              <a:defRPr sz="1799" b="0" kern="1200">
                <a:solidFill>
                  <a:schemeClr val="bg1"/>
                </a:solidFill>
                <a:latin typeface="+mj-lt"/>
                <a:ea typeface="+mj-ea"/>
                <a:cs typeface="+mj-cs"/>
              </a:defRPr>
            </a:lvl1pPr>
          </a:lstStyle>
          <a:p>
            <a:pPr marL="0" marR="0" lvl="0" indent="0" algn="l" defTabSz="685731" rtl="0" eaLnBrk="1" fontAlgn="auto" latinLnBrk="0" hangingPunct="1">
              <a:lnSpc>
                <a:spcPct val="100000"/>
              </a:lnSpc>
              <a:spcBef>
                <a:spcPct val="0"/>
              </a:spcBef>
              <a:spcAft>
                <a:spcPts val="0"/>
              </a:spcAft>
              <a:buClrTx/>
              <a:buSzTx/>
              <a:buFontTx/>
              <a:buNone/>
              <a:tabLst/>
              <a:defRPr/>
            </a:pPr>
            <a:r>
              <a:rPr kumimoji="0" lang="it-IT" altLang="zh-CN" sz="1799" b="0" i="0" u="none" strike="noStrike" kern="1200" cap="none" spc="0" normalizeH="0" baseline="0" noProof="0" dirty="0" smtClean="0">
                <a:ln>
                  <a:noFill/>
                </a:ln>
                <a:solidFill>
                  <a:sysClr val="window" lastClr="FFFFFF"/>
                </a:solidFill>
                <a:effectLst/>
                <a:uLnTx/>
                <a:uFillTx/>
                <a:latin typeface="Arial"/>
                <a:ea typeface="微软雅黑"/>
                <a:cs typeface="+mj-cs"/>
              </a:rPr>
              <a:t>Intelligent Network Infrastructure</a:t>
            </a:r>
            <a:r>
              <a:rPr kumimoji="0" lang="it-IT" altLang="zh-CN" sz="1799" b="0" i="0" u="none" strike="noStrike" kern="1200" cap="none" spc="0" normalizeH="0" baseline="0" noProof="0" dirty="0">
                <a:ln>
                  <a:noFill/>
                </a:ln>
                <a:solidFill>
                  <a:sysClr val="window" lastClr="FFFFFF"/>
                </a:solidFill>
                <a:effectLst/>
                <a:uLnTx/>
                <a:uFillTx/>
                <a:latin typeface="Arial"/>
                <a:ea typeface="微软雅黑"/>
                <a:cs typeface="+mj-cs"/>
              </a:rPr>
              <a:t/>
            </a:r>
            <a:br>
              <a:rPr kumimoji="0" lang="it-IT" altLang="zh-CN" sz="1799" b="0" i="0" u="none" strike="noStrike" kern="1200" cap="none" spc="0" normalizeH="0" baseline="0" noProof="0" dirty="0">
                <a:ln>
                  <a:noFill/>
                </a:ln>
                <a:solidFill>
                  <a:sysClr val="window" lastClr="FFFFFF"/>
                </a:solidFill>
                <a:effectLst/>
                <a:uLnTx/>
                <a:uFillTx/>
                <a:latin typeface="Arial"/>
                <a:ea typeface="微软雅黑"/>
                <a:cs typeface="+mj-cs"/>
              </a:rPr>
            </a:br>
            <a:r>
              <a:rPr kumimoji="0" lang="it-IT" altLang="zh-CN" sz="1799" b="0" i="0" u="none" strike="noStrike" kern="1200" cap="none" spc="0" normalizeH="0" baseline="0" noProof="0" dirty="0">
                <a:ln>
                  <a:noFill/>
                </a:ln>
                <a:solidFill>
                  <a:sysClr val="window" lastClr="FFFFFF"/>
                </a:solidFill>
                <a:effectLst/>
                <a:uLnTx/>
                <a:uFillTx/>
                <a:latin typeface="Arial"/>
                <a:ea typeface="微软雅黑"/>
                <a:cs typeface="+mj-cs"/>
              </a:rPr>
              <a:t>	</a:t>
            </a:r>
            <a:r>
              <a:rPr kumimoji="0" lang="en-US" altLang="zh-CN" sz="1600" b="0" i="1" u="none" strike="noStrike" kern="1200" cap="none" spc="0" normalizeH="0" baseline="0" noProof="0" dirty="0">
                <a:ln>
                  <a:noFill/>
                </a:ln>
                <a:solidFill>
                  <a:sysClr val="window" lastClr="FFFFFF"/>
                </a:solidFill>
                <a:effectLst/>
                <a:uLnTx/>
                <a:uFillTx/>
                <a:latin typeface="Arial"/>
                <a:ea typeface="微软雅黑"/>
                <a:cs typeface="+mj-cs"/>
              </a:rPr>
              <a:t>—— HUAWEI’s Practice on Network + AI Technologies</a:t>
            </a:r>
            <a:endParaRPr kumimoji="0" lang="en-US" sz="1600" b="0" i="1" u="none" strike="noStrike" kern="1200" cap="none" spc="0" normalizeH="0" baseline="0" noProof="0" dirty="0">
              <a:ln>
                <a:noFill/>
              </a:ln>
              <a:solidFill>
                <a:sysClr val="window" lastClr="FFFFFF"/>
              </a:solidFill>
              <a:effectLst/>
              <a:uLnTx/>
              <a:uFillTx/>
              <a:latin typeface="Arial"/>
              <a:ea typeface="微软雅黑"/>
              <a:cs typeface="+mj-cs"/>
            </a:endParaRPr>
          </a:p>
        </p:txBody>
      </p:sp>
      <p:pic>
        <p:nvPicPr>
          <p:cNvPr id="69" name="图片 68"/>
          <p:cNvPicPr>
            <a:picLocks noChangeAspect="1"/>
          </p:cNvPicPr>
          <p:nvPr/>
        </p:nvPicPr>
        <p:blipFill>
          <a:blip r:embed="rId2" cstate="print"/>
          <a:stretch>
            <a:fillRect/>
          </a:stretch>
        </p:blipFill>
        <p:spPr>
          <a:xfrm>
            <a:off x="6113892" y="5048502"/>
            <a:ext cx="273655" cy="261424"/>
          </a:xfrm>
          <a:prstGeom prst="rect">
            <a:avLst/>
          </a:prstGeom>
        </p:spPr>
      </p:pic>
      <p:pic>
        <p:nvPicPr>
          <p:cNvPr id="70" name="图片 69"/>
          <p:cNvPicPr>
            <a:picLocks noChangeAspect="1"/>
          </p:cNvPicPr>
          <p:nvPr/>
        </p:nvPicPr>
        <p:blipFill>
          <a:blip r:embed="rId2" cstate="print"/>
          <a:stretch>
            <a:fillRect/>
          </a:stretch>
        </p:blipFill>
        <p:spPr>
          <a:xfrm>
            <a:off x="7025352" y="4710324"/>
            <a:ext cx="273655" cy="261424"/>
          </a:xfrm>
          <a:prstGeom prst="rect">
            <a:avLst/>
          </a:prstGeom>
        </p:spPr>
      </p:pic>
      <p:pic>
        <p:nvPicPr>
          <p:cNvPr id="71" name="图片 70"/>
          <p:cNvPicPr>
            <a:picLocks noChangeAspect="1"/>
          </p:cNvPicPr>
          <p:nvPr/>
        </p:nvPicPr>
        <p:blipFill>
          <a:blip r:embed="rId2" cstate="print"/>
          <a:stretch>
            <a:fillRect/>
          </a:stretch>
        </p:blipFill>
        <p:spPr>
          <a:xfrm>
            <a:off x="7025352" y="5046855"/>
            <a:ext cx="273655" cy="261424"/>
          </a:xfrm>
          <a:prstGeom prst="rect">
            <a:avLst/>
          </a:prstGeom>
        </p:spPr>
      </p:pic>
      <p:pic>
        <p:nvPicPr>
          <p:cNvPr id="72" name="图片 71"/>
          <p:cNvPicPr>
            <a:picLocks noChangeAspect="1"/>
          </p:cNvPicPr>
          <p:nvPr/>
        </p:nvPicPr>
        <p:blipFill>
          <a:blip r:embed="rId2" cstate="print"/>
          <a:stretch>
            <a:fillRect/>
          </a:stretch>
        </p:blipFill>
        <p:spPr>
          <a:xfrm>
            <a:off x="7025352" y="5373354"/>
            <a:ext cx="273655" cy="261424"/>
          </a:xfrm>
          <a:prstGeom prst="rect">
            <a:avLst/>
          </a:prstGeom>
        </p:spPr>
      </p:pic>
      <p:pic>
        <p:nvPicPr>
          <p:cNvPr id="73" name="图片 72"/>
          <p:cNvPicPr>
            <a:picLocks noChangeAspect="1"/>
          </p:cNvPicPr>
          <p:nvPr/>
        </p:nvPicPr>
        <p:blipFill>
          <a:blip r:embed="rId2" cstate="print"/>
          <a:stretch>
            <a:fillRect/>
          </a:stretch>
        </p:blipFill>
        <p:spPr>
          <a:xfrm>
            <a:off x="7983653" y="5046855"/>
            <a:ext cx="273655" cy="261424"/>
          </a:xfrm>
          <a:prstGeom prst="rect">
            <a:avLst/>
          </a:prstGeom>
        </p:spPr>
      </p:pic>
      <p:cxnSp>
        <p:nvCxnSpPr>
          <p:cNvPr id="74" name="直接连接符 73"/>
          <p:cNvCxnSpPr>
            <a:stCxn id="69" idx="0"/>
            <a:endCxn id="70" idx="1"/>
          </p:cNvCxnSpPr>
          <p:nvPr/>
        </p:nvCxnSpPr>
        <p:spPr>
          <a:xfrm flipV="1">
            <a:off x="6250720" y="4830663"/>
            <a:ext cx="774632" cy="228213"/>
          </a:xfrm>
          <a:prstGeom prst="line">
            <a:avLst/>
          </a:prstGeom>
          <a:noFill/>
          <a:ln w="25400" cap="flat" cmpd="sng" algn="ctr">
            <a:solidFill>
              <a:srgbClr val="00AEEF"/>
            </a:solidFill>
            <a:prstDash val="solid"/>
          </a:ln>
          <a:effectLst/>
        </p:spPr>
      </p:cxnSp>
      <p:cxnSp>
        <p:nvCxnSpPr>
          <p:cNvPr id="75" name="直接连接符 74"/>
          <p:cNvCxnSpPr>
            <a:stCxn id="69" idx="3"/>
            <a:endCxn id="71" idx="1"/>
          </p:cNvCxnSpPr>
          <p:nvPr/>
        </p:nvCxnSpPr>
        <p:spPr>
          <a:xfrm flipV="1">
            <a:off x="6387547" y="5177484"/>
            <a:ext cx="637805" cy="1812"/>
          </a:xfrm>
          <a:prstGeom prst="line">
            <a:avLst/>
          </a:prstGeom>
          <a:noFill/>
          <a:ln w="25400" cap="flat" cmpd="sng" algn="ctr">
            <a:solidFill>
              <a:srgbClr val="00AEEF"/>
            </a:solidFill>
            <a:prstDash val="solid"/>
          </a:ln>
          <a:effectLst/>
        </p:spPr>
      </p:cxnSp>
      <p:cxnSp>
        <p:nvCxnSpPr>
          <p:cNvPr id="76" name="直接连接符 75"/>
          <p:cNvCxnSpPr>
            <a:stCxn id="69" idx="2"/>
            <a:endCxn id="72" idx="1"/>
          </p:cNvCxnSpPr>
          <p:nvPr/>
        </p:nvCxnSpPr>
        <p:spPr>
          <a:xfrm>
            <a:off x="6250720" y="5300219"/>
            <a:ext cx="774632" cy="213554"/>
          </a:xfrm>
          <a:prstGeom prst="line">
            <a:avLst/>
          </a:prstGeom>
          <a:noFill/>
          <a:ln w="25400" cap="flat" cmpd="sng" algn="ctr">
            <a:solidFill>
              <a:srgbClr val="00AEEF"/>
            </a:solidFill>
            <a:prstDash val="solid"/>
          </a:ln>
          <a:effectLst/>
        </p:spPr>
      </p:cxnSp>
      <p:cxnSp>
        <p:nvCxnSpPr>
          <p:cNvPr id="77" name="直接连接符 76"/>
          <p:cNvCxnSpPr>
            <a:stCxn id="70" idx="3"/>
            <a:endCxn id="73" idx="0"/>
          </p:cNvCxnSpPr>
          <p:nvPr/>
        </p:nvCxnSpPr>
        <p:spPr>
          <a:xfrm>
            <a:off x="7299007" y="4830745"/>
            <a:ext cx="821474" cy="226401"/>
          </a:xfrm>
          <a:prstGeom prst="line">
            <a:avLst/>
          </a:prstGeom>
          <a:noFill/>
          <a:ln w="25400" cap="flat" cmpd="sng" algn="ctr">
            <a:solidFill>
              <a:srgbClr val="00AEEF"/>
            </a:solidFill>
            <a:prstDash val="solid"/>
          </a:ln>
          <a:effectLst/>
        </p:spPr>
      </p:cxnSp>
      <p:cxnSp>
        <p:nvCxnSpPr>
          <p:cNvPr id="78" name="直接连接符 77"/>
          <p:cNvCxnSpPr>
            <a:stCxn id="71" idx="3"/>
            <a:endCxn id="73" idx="1"/>
          </p:cNvCxnSpPr>
          <p:nvPr/>
        </p:nvCxnSpPr>
        <p:spPr>
          <a:xfrm>
            <a:off x="7299007" y="5177567"/>
            <a:ext cx="684646" cy="0"/>
          </a:xfrm>
          <a:prstGeom prst="line">
            <a:avLst/>
          </a:prstGeom>
          <a:noFill/>
          <a:ln w="25400" cap="flat" cmpd="sng" algn="ctr">
            <a:solidFill>
              <a:srgbClr val="00AEEF"/>
            </a:solidFill>
            <a:prstDash val="solid"/>
          </a:ln>
          <a:effectLst/>
        </p:spPr>
      </p:cxnSp>
      <p:cxnSp>
        <p:nvCxnSpPr>
          <p:cNvPr id="79" name="直接连接符 78"/>
          <p:cNvCxnSpPr>
            <a:stCxn id="72" idx="3"/>
            <a:endCxn id="73" idx="2"/>
          </p:cNvCxnSpPr>
          <p:nvPr/>
        </p:nvCxnSpPr>
        <p:spPr>
          <a:xfrm flipV="1">
            <a:off x="7299007" y="5298489"/>
            <a:ext cx="821474" cy="215366"/>
          </a:xfrm>
          <a:prstGeom prst="line">
            <a:avLst/>
          </a:prstGeom>
          <a:noFill/>
          <a:ln w="25400" cap="flat" cmpd="sng" algn="ctr">
            <a:solidFill>
              <a:srgbClr val="00AEEF"/>
            </a:solidFill>
            <a:prstDash val="solid"/>
          </a:ln>
          <a:effectLst/>
        </p:spPr>
      </p:cxnSp>
      <p:sp>
        <p:nvSpPr>
          <p:cNvPr id="80" name="圆柱形 79"/>
          <p:cNvSpPr/>
          <p:nvPr/>
        </p:nvSpPr>
        <p:spPr>
          <a:xfrm>
            <a:off x="6304207" y="3718014"/>
            <a:ext cx="430560" cy="326496"/>
          </a:xfrm>
          <a:prstGeom prst="can">
            <a:avLst/>
          </a:prstGeom>
          <a:solidFill>
            <a:srgbClr val="1296DB"/>
          </a:solidFill>
          <a:ln w="6350" cap="flat" cmpd="sng" algn="ctr">
            <a:solidFill>
              <a:srgbClr val="4F81BD">
                <a:lumMod val="60000"/>
                <a:lumOff val="4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2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81" name="矩形 80"/>
          <p:cNvSpPr/>
          <p:nvPr/>
        </p:nvSpPr>
        <p:spPr>
          <a:xfrm>
            <a:off x="5752489" y="2477605"/>
            <a:ext cx="887634" cy="723238"/>
          </a:xfrm>
          <a:prstGeom prst="rect">
            <a:avLst/>
          </a:prstGeom>
          <a:solidFill>
            <a:srgbClr val="1296DB"/>
          </a:solidFill>
          <a:ln w="25400" cap="flat" cmpd="sng" algn="ctr">
            <a:solidFill>
              <a:srgbClr val="1F497D"/>
            </a:solidFill>
            <a:prstDash val="solid"/>
          </a:ln>
          <a:effectLst/>
        </p:spPr>
        <p:txBody>
          <a:bodyPr rtlCol="0" anchor="t"/>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100" b="0" i="0" u="none" strike="noStrike" kern="0" cap="none" spc="0" normalizeH="0" baseline="0" noProof="0" dirty="0">
                <a:ln>
                  <a:noFill/>
                </a:ln>
                <a:solidFill>
                  <a:prstClr val="white"/>
                </a:solidFill>
                <a:effectLst/>
                <a:uLnTx/>
                <a:uFillTx/>
                <a:latin typeface="Arial"/>
                <a:ea typeface="微软雅黑"/>
                <a:cs typeface="+mn-cs"/>
              </a:rPr>
              <a:t>Learning</a:t>
            </a:r>
            <a:endParaRPr kumimoji="0" lang="zh-CN" altLang="en-US" sz="11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82" name="矩形 81"/>
          <p:cNvSpPr/>
          <p:nvPr/>
        </p:nvSpPr>
        <p:spPr>
          <a:xfrm>
            <a:off x="6687526" y="2474412"/>
            <a:ext cx="945447" cy="726584"/>
          </a:xfrm>
          <a:prstGeom prst="rect">
            <a:avLst/>
          </a:prstGeom>
          <a:solidFill>
            <a:srgbClr val="1296DB"/>
          </a:solidFill>
          <a:ln w="25400" cap="flat" cmpd="sng" algn="ctr">
            <a:solidFill>
              <a:srgbClr val="1F497D"/>
            </a:solidFill>
            <a:prstDash val="solid"/>
          </a:ln>
          <a:effectLst/>
        </p:spPr>
        <p:txBody>
          <a:bodyPr rtlCol="0" anchor="t"/>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100" b="0" i="0" u="none" strike="noStrike" kern="0" cap="none" spc="0" normalizeH="0" baseline="0" noProof="0" dirty="0">
                <a:ln>
                  <a:noFill/>
                </a:ln>
                <a:solidFill>
                  <a:prstClr val="white"/>
                </a:solidFill>
                <a:effectLst/>
                <a:uLnTx/>
                <a:uFillTx/>
                <a:latin typeface="Arial"/>
                <a:ea typeface="微软雅黑"/>
                <a:cs typeface="+mn-cs"/>
              </a:rPr>
              <a:t>Inference</a:t>
            </a:r>
            <a:endParaRPr kumimoji="0" lang="zh-CN" altLang="en-US" sz="11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83" name="椭圆 82"/>
          <p:cNvSpPr/>
          <p:nvPr/>
        </p:nvSpPr>
        <p:spPr>
          <a:xfrm>
            <a:off x="6790730" y="2891108"/>
            <a:ext cx="111001" cy="111001"/>
          </a:xfrm>
          <a:prstGeom prst="ellipse">
            <a:avLst/>
          </a:prstGeom>
          <a:solidFill>
            <a:sysClr val="window" lastClr="FFFFFF"/>
          </a:solidFill>
          <a:ln w="25400" cap="flat" cmpd="sng" algn="ctr">
            <a:solidFill>
              <a:srgbClr val="1F497D"/>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Arial"/>
              <a:ea typeface="微软雅黑"/>
              <a:cs typeface="+mn-cs"/>
            </a:endParaRPr>
          </a:p>
        </p:txBody>
      </p:sp>
      <p:sp>
        <p:nvSpPr>
          <p:cNvPr id="84" name="椭圆 83"/>
          <p:cNvSpPr/>
          <p:nvPr/>
        </p:nvSpPr>
        <p:spPr>
          <a:xfrm>
            <a:off x="7105027" y="2756181"/>
            <a:ext cx="111001" cy="111001"/>
          </a:xfrm>
          <a:prstGeom prst="ellipse">
            <a:avLst/>
          </a:prstGeom>
          <a:solidFill>
            <a:sysClr val="window" lastClr="FFFFFF"/>
          </a:solidFill>
          <a:ln w="25400" cap="flat" cmpd="sng" algn="ctr">
            <a:solidFill>
              <a:srgbClr val="1F497D"/>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Arial"/>
              <a:ea typeface="微软雅黑"/>
              <a:cs typeface="+mn-cs"/>
            </a:endParaRPr>
          </a:p>
        </p:txBody>
      </p:sp>
      <p:sp>
        <p:nvSpPr>
          <p:cNvPr id="85" name="椭圆 84"/>
          <p:cNvSpPr/>
          <p:nvPr/>
        </p:nvSpPr>
        <p:spPr>
          <a:xfrm>
            <a:off x="7105027" y="2891108"/>
            <a:ext cx="111001" cy="111001"/>
          </a:xfrm>
          <a:prstGeom prst="ellipse">
            <a:avLst/>
          </a:prstGeom>
          <a:solidFill>
            <a:sysClr val="window" lastClr="FFFFFF"/>
          </a:solidFill>
          <a:ln w="25400" cap="flat" cmpd="sng" algn="ctr">
            <a:solidFill>
              <a:srgbClr val="1F497D"/>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Arial"/>
              <a:ea typeface="微软雅黑"/>
              <a:cs typeface="+mn-cs"/>
            </a:endParaRPr>
          </a:p>
        </p:txBody>
      </p:sp>
      <p:sp>
        <p:nvSpPr>
          <p:cNvPr id="86" name="椭圆 85"/>
          <p:cNvSpPr/>
          <p:nvPr/>
        </p:nvSpPr>
        <p:spPr>
          <a:xfrm>
            <a:off x="7105027" y="3025570"/>
            <a:ext cx="111001" cy="111001"/>
          </a:xfrm>
          <a:prstGeom prst="ellipse">
            <a:avLst/>
          </a:prstGeom>
          <a:solidFill>
            <a:sysClr val="window" lastClr="FFFFFF"/>
          </a:solidFill>
          <a:ln w="25400" cap="flat" cmpd="sng" algn="ctr">
            <a:solidFill>
              <a:srgbClr val="1F497D"/>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Arial"/>
              <a:ea typeface="微软雅黑"/>
              <a:cs typeface="+mn-cs"/>
            </a:endParaRPr>
          </a:p>
        </p:txBody>
      </p:sp>
      <p:sp>
        <p:nvSpPr>
          <p:cNvPr id="87" name="椭圆 86"/>
          <p:cNvSpPr/>
          <p:nvPr/>
        </p:nvSpPr>
        <p:spPr>
          <a:xfrm>
            <a:off x="7419324" y="2891108"/>
            <a:ext cx="111001" cy="111001"/>
          </a:xfrm>
          <a:prstGeom prst="ellipse">
            <a:avLst/>
          </a:prstGeom>
          <a:solidFill>
            <a:sysClr val="window" lastClr="FFFFFF"/>
          </a:solidFill>
          <a:ln w="25400" cap="flat" cmpd="sng" algn="ctr">
            <a:solidFill>
              <a:srgbClr val="1F497D"/>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Arial"/>
              <a:ea typeface="微软雅黑"/>
              <a:cs typeface="+mn-cs"/>
            </a:endParaRPr>
          </a:p>
        </p:txBody>
      </p:sp>
      <p:cxnSp>
        <p:nvCxnSpPr>
          <p:cNvPr id="88" name="直接连接符 87"/>
          <p:cNvCxnSpPr>
            <a:stCxn id="83" idx="7"/>
            <a:endCxn id="84" idx="2"/>
          </p:cNvCxnSpPr>
          <p:nvPr/>
        </p:nvCxnSpPr>
        <p:spPr>
          <a:xfrm flipV="1">
            <a:off x="6885475" y="2806898"/>
            <a:ext cx="219552" cy="105250"/>
          </a:xfrm>
          <a:prstGeom prst="line">
            <a:avLst/>
          </a:prstGeom>
          <a:noFill/>
          <a:ln w="12700" cap="flat" cmpd="sng" algn="ctr">
            <a:solidFill>
              <a:sysClr val="window" lastClr="FFFFFF"/>
            </a:solidFill>
            <a:prstDash val="solid"/>
          </a:ln>
          <a:effectLst/>
        </p:spPr>
      </p:cxnSp>
      <p:cxnSp>
        <p:nvCxnSpPr>
          <p:cNvPr id="89" name="直接连接符 88"/>
          <p:cNvCxnSpPr>
            <a:stCxn id="83" idx="6"/>
            <a:endCxn id="85" idx="2"/>
          </p:cNvCxnSpPr>
          <p:nvPr/>
        </p:nvCxnSpPr>
        <p:spPr>
          <a:xfrm>
            <a:off x="6901731" y="2946609"/>
            <a:ext cx="203296" cy="0"/>
          </a:xfrm>
          <a:prstGeom prst="line">
            <a:avLst/>
          </a:prstGeom>
          <a:noFill/>
          <a:ln w="12700" cap="flat" cmpd="sng" algn="ctr">
            <a:solidFill>
              <a:sysClr val="window" lastClr="FFFFFF"/>
            </a:solidFill>
            <a:prstDash val="solid"/>
          </a:ln>
          <a:effectLst/>
        </p:spPr>
      </p:cxnSp>
      <p:cxnSp>
        <p:nvCxnSpPr>
          <p:cNvPr id="90" name="直接连接符 89"/>
          <p:cNvCxnSpPr>
            <a:stCxn id="83" idx="5"/>
            <a:endCxn id="86" idx="2"/>
          </p:cNvCxnSpPr>
          <p:nvPr/>
        </p:nvCxnSpPr>
        <p:spPr>
          <a:xfrm>
            <a:off x="6885475" y="2981092"/>
            <a:ext cx="219552" cy="104740"/>
          </a:xfrm>
          <a:prstGeom prst="line">
            <a:avLst/>
          </a:prstGeom>
          <a:noFill/>
          <a:ln w="12700" cap="flat" cmpd="sng" algn="ctr">
            <a:solidFill>
              <a:sysClr val="window" lastClr="FFFFFF"/>
            </a:solidFill>
            <a:prstDash val="solid"/>
          </a:ln>
          <a:effectLst/>
        </p:spPr>
      </p:cxnSp>
      <p:cxnSp>
        <p:nvCxnSpPr>
          <p:cNvPr id="91" name="直接连接符 90"/>
          <p:cNvCxnSpPr>
            <a:stCxn id="84" idx="6"/>
            <a:endCxn id="87" idx="1"/>
          </p:cNvCxnSpPr>
          <p:nvPr/>
        </p:nvCxnSpPr>
        <p:spPr>
          <a:xfrm>
            <a:off x="7216028" y="2806898"/>
            <a:ext cx="219552" cy="105250"/>
          </a:xfrm>
          <a:prstGeom prst="line">
            <a:avLst/>
          </a:prstGeom>
          <a:noFill/>
          <a:ln w="12700" cap="flat" cmpd="sng" algn="ctr">
            <a:solidFill>
              <a:sysClr val="window" lastClr="FFFFFF"/>
            </a:solidFill>
            <a:prstDash val="solid"/>
          </a:ln>
          <a:effectLst/>
        </p:spPr>
      </p:cxnSp>
      <p:cxnSp>
        <p:nvCxnSpPr>
          <p:cNvPr id="92" name="直接连接符 91"/>
          <p:cNvCxnSpPr>
            <a:stCxn id="85" idx="6"/>
            <a:endCxn id="87" idx="2"/>
          </p:cNvCxnSpPr>
          <p:nvPr/>
        </p:nvCxnSpPr>
        <p:spPr>
          <a:xfrm>
            <a:off x="7216028" y="2946609"/>
            <a:ext cx="203296" cy="0"/>
          </a:xfrm>
          <a:prstGeom prst="line">
            <a:avLst/>
          </a:prstGeom>
          <a:noFill/>
          <a:ln w="12700" cap="flat" cmpd="sng" algn="ctr">
            <a:solidFill>
              <a:sysClr val="window" lastClr="FFFFFF"/>
            </a:solidFill>
            <a:prstDash val="solid"/>
          </a:ln>
          <a:effectLst/>
        </p:spPr>
      </p:cxnSp>
      <p:cxnSp>
        <p:nvCxnSpPr>
          <p:cNvPr id="93" name="直接连接符 92"/>
          <p:cNvCxnSpPr>
            <a:stCxn id="86" idx="6"/>
            <a:endCxn id="87" idx="3"/>
          </p:cNvCxnSpPr>
          <p:nvPr/>
        </p:nvCxnSpPr>
        <p:spPr>
          <a:xfrm flipV="1">
            <a:off x="7216028" y="2981092"/>
            <a:ext cx="219552" cy="104740"/>
          </a:xfrm>
          <a:prstGeom prst="line">
            <a:avLst/>
          </a:prstGeom>
          <a:noFill/>
          <a:ln w="12700" cap="flat" cmpd="sng" algn="ctr">
            <a:solidFill>
              <a:sysClr val="window" lastClr="FFFFFF"/>
            </a:solidFill>
            <a:prstDash val="solid"/>
          </a:ln>
          <a:effectLst/>
        </p:spPr>
      </p:cxnSp>
      <p:cxnSp>
        <p:nvCxnSpPr>
          <p:cNvPr id="94" name="直接连接符 93"/>
          <p:cNvCxnSpPr/>
          <p:nvPr/>
        </p:nvCxnSpPr>
        <p:spPr>
          <a:xfrm flipV="1">
            <a:off x="4631106" y="3440312"/>
            <a:ext cx="4193082" cy="7897"/>
          </a:xfrm>
          <a:prstGeom prst="line">
            <a:avLst/>
          </a:prstGeom>
          <a:noFill/>
          <a:ln w="19050" cap="flat" cmpd="sng" algn="ctr">
            <a:solidFill>
              <a:sysClr val="window" lastClr="FFFFFF">
                <a:alpha val="70000"/>
              </a:sysClr>
            </a:solidFill>
            <a:prstDash val="lgDash"/>
          </a:ln>
          <a:effectLst/>
        </p:spPr>
      </p:cxnSp>
      <p:cxnSp>
        <p:nvCxnSpPr>
          <p:cNvPr id="95" name="直接连接符 94"/>
          <p:cNvCxnSpPr/>
          <p:nvPr/>
        </p:nvCxnSpPr>
        <p:spPr>
          <a:xfrm>
            <a:off x="4616030" y="4567728"/>
            <a:ext cx="4208876" cy="0"/>
          </a:xfrm>
          <a:prstGeom prst="line">
            <a:avLst/>
          </a:prstGeom>
          <a:noFill/>
          <a:ln w="19050" cap="flat" cmpd="sng" algn="ctr">
            <a:solidFill>
              <a:sysClr val="window" lastClr="FFFFFF">
                <a:alpha val="70000"/>
              </a:sysClr>
            </a:solidFill>
            <a:prstDash val="lgDash"/>
          </a:ln>
          <a:effectLst/>
        </p:spPr>
      </p:cxnSp>
      <p:sp>
        <p:nvSpPr>
          <p:cNvPr id="96" name="文本框 95"/>
          <p:cNvSpPr txBox="1"/>
          <p:nvPr/>
        </p:nvSpPr>
        <p:spPr>
          <a:xfrm>
            <a:off x="4739611" y="3057390"/>
            <a:ext cx="933037" cy="169277"/>
          </a:xfrm>
          <a:prstGeom prst="rect">
            <a:avLst/>
          </a:prstGeom>
          <a:noFill/>
        </p:spPr>
        <p:txBody>
          <a:bodyPr wrap="square" lIns="0" tIns="0" rIns="0" bIns="0" rtlCol="0">
            <a:spAutoFit/>
          </a:bodyPr>
          <a:lstStyle/>
          <a:p>
            <a:pPr algn="ctr" defTabSz="914400" fontAlgn="base">
              <a:spcBef>
                <a:spcPct val="0"/>
              </a:spcBef>
              <a:spcAft>
                <a:spcPct val="0"/>
              </a:spcAft>
            </a:pPr>
            <a:r>
              <a:rPr lang="en-US" sz="1100" dirty="0">
                <a:solidFill>
                  <a:srgbClr val="1296DB"/>
                </a:solidFill>
                <a:latin typeface="Calibri" pitchFamily="34" charset="0"/>
                <a:ea typeface="宋体" pitchFamily="2" charset="-122"/>
              </a:rPr>
              <a:t>Intelligence</a:t>
            </a:r>
          </a:p>
        </p:txBody>
      </p:sp>
      <p:sp>
        <p:nvSpPr>
          <p:cNvPr id="97" name="文本框 96"/>
          <p:cNvSpPr txBox="1"/>
          <p:nvPr/>
        </p:nvSpPr>
        <p:spPr>
          <a:xfrm>
            <a:off x="4739611" y="4196829"/>
            <a:ext cx="933037" cy="169277"/>
          </a:xfrm>
          <a:prstGeom prst="rect">
            <a:avLst/>
          </a:prstGeom>
          <a:noFill/>
        </p:spPr>
        <p:txBody>
          <a:bodyPr wrap="square" lIns="0" tIns="0" rIns="0" bIns="0" rtlCol="0">
            <a:spAutoFit/>
          </a:bodyPr>
          <a:lstStyle/>
          <a:p>
            <a:pPr algn="ctr" defTabSz="914400" fontAlgn="base">
              <a:spcBef>
                <a:spcPct val="0"/>
              </a:spcBef>
              <a:spcAft>
                <a:spcPct val="0"/>
              </a:spcAft>
            </a:pPr>
            <a:r>
              <a:rPr lang="en-US" altLang="zh-CN" sz="1100" dirty="0">
                <a:solidFill>
                  <a:srgbClr val="1296DB"/>
                </a:solidFill>
                <a:latin typeface="Calibri" pitchFamily="34" charset="0"/>
                <a:ea typeface="宋体" pitchFamily="2" charset="-122"/>
              </a:rPr>
              <a:t>Data &amp; </a:t>
            </a:r>
            <a:r>
              <a:rPr lang="en-US" sz="1100" dirty="0">
                <a:solidFill>
                  <a:srgbClr val="1296DB"/>
                </a:solidFill>
                <a:latin typeface="Calibri" pitchFamily="34" charset="0"/>
                <a:ea typeface="宋体" pitchFamily="2" charset="-122"/>
              </a:rPr>
              <a:t>Control</a:t>
            </a:r>
          </a:p>
        </p:txBody>
      </p:sp>
      <p:sp>
        <p:nvSpPr>
          <p:cNvPr id="98" name="文本框 97"/>
          <p:cNvSpPr txBox="1"/>
          <p:nvPr/>
        </p:nvSpPr>
        <p:spPr>
          <a:xfrm>
            <a:off x="4740621" y="5374443"/>
            <a:ext cx="979689" cy="169277"/>
          </a:xfrm>
          <a:prstGeom prst="rect">
            <a:avLst/>
          </a:prstGeom>
          <a:noFill/>
        </p:spPr>
        <p:txBody>
          <a:bodyPr wrap="square" lIns="0" tIns="0" rIns="0" bIns="0" rtlCol="0">
            <a:spAutoFit/>
          </a:bodyPr>
          <a:lstStyle/>
          <a:p>
            <a:pPr algn="ctr" defTabSz="914400" fontAlgn="base">
              <a:spcBef>
                <a:spcPct val="0"/>
              </a:spcBef>
              <a:spcAft>
                <a:spcPct val="0"/>
              </a:spcAft>
            </a:pPr>
            <a:r>
              <a:rPr lang="en-US" sz="1100" dirty="0">
                <a:solidFill>
                  <a:srgbClr val="1296DB"/>
                </a:solidFill>
                <a:latin typeface="Calibri" pitchFamily="34" charset="0"/>
                <a:ea typeface="宋体" pitchFamily="2" charset="-122"/>
              </a:rPr>
              <a:t>Device</a:t>
            </a:r>
          </a:p>
        </p:txBody>
      </p:sp>
      <p:sp>
        <p:nvSpPr>
          <p:cNvPr id="99" name="矩形 98"/>
          <p:cNvSpPr/>
          <p:nvPr/>
        </p:nvSpPr>
        <p:spPr>
          <a:xfrm>
            <a:off x="2380621" y="3616420"/>
            <a:ext cx="2303742" cy="861774"/>
          </a:xfrm>
          <a:prstGeom prst="rect">
            <a:avLst/>
          </a:prstGeom>
        </p:spPr>
        <p:txBody>
          <a:bodyPr wrap="square">
            <a:spAutoFit/>
          </a:bodyPr>
          <a:lstStyle/>
          <a:p>
            <a:pPr algn="just" defTabSz="914400" fontAlgn="base">
              <a:spcBef>
                <a:spcPct val="0"/>
              </a:spcBef>
              <a:spcAft>
                <a:spcPts val="600"/>
              </a:spcAft>
            </a:pPr>
            <a:r>
              <a:rPr lang="en-US" altLang="zh-CN" sz="1200" b="1" i="1" dirty="0">
                <a:solidFill>
                  <a:prstClr val="white"/>
                </a:solidFill>
                <a:latin typeface="Calibri" pitchFamily="34" charset="0"/>
                <a:ea typeface="宋体" pitchFamily="2" charset="-122"/>
              </a:rPr>
              <a:t>- Best Status At Every Second</a:t>
            </a:r>
          </a:p>
          <a:p>
            <a:pPr algn="just" defTabSz="914400" fontAlgn="base">
              <a:spcBef>
                <a:spcPct val="0"/>
              </a:spcBef>
              <a:spcAft>
                <a:spcPts val="600"/>
              </a:spcAft>
            </a:pPr>
            <a:r>
              <a:rPr lang="en-US" altLang="zh-CN" sz="1100" dirty="0">
                <a:solidFill>
                  <a:prstClr val="white"/>
                </a:solidFill>
                <a:latin typeface="Calibri" pitchFamily="34" charset="0"/>
                <a:ea typeface="宋体" pitchFamily="2" charset="-122"/>
              </a:rPr>
              <a:t>Optimizes </a:t>
            </a:r>
            <a:r>
              <a:rPr lang="en-US" sz="1100" dirty="0">
                <a:solidFill>
                  <a:prstClr val="white"/>
                </a:solidFill>
                <a:latin typeface="Calibri" pitchFamily="34" charset="0"/>
                <a:ea typeface="宋体" pitchFamily="2" charset="-122"/>
              </a:rPr>
              <a:t>traffic over networks in r</a:t>
            </a:r>
            <a:r>
              <a:rPr lang="en-US" altLang="zh-CN" sz="1100" dirty="0">
                <a:solidFill>
                  <a:prstClr val="white"/>
                </a:solidFill>
                <a:latin typeface="Calibri" pitchFamily="34" charset="0"/>
                <a:ea typeface="宋体" pitchFamily="2" charset="-122"/>
              </a:rPr>
              <a:t>eal-time, to be well balanced, congestion-free for optimal QoS.</a:t>
            </a:r>
            <a:endParaRPr lang="en-US" sz="1100" dirty="0">
              <a:solidFill>
                <a:prstClr val="white"/>
              </a:solidFill>
              <a:latin typeface="Calibri" pitchFamily="34" charset="0"/>
              <a:ea typeface="宋体" pitchFamily="2" charset="-122"/>
            </a:endParaRPr>
          </a:p>
        </p:txBody>
      </p:sp>
      <p:sp>
        <p:nvSpPr>
          <p:cNvPr id="100" name="矩形 99"/>
          <p:cNvSpPr/>
          <p:nvPr/>
        </p:nvSpPr>
        <p:spPr>
          <a:xfrm>
            <a:off x="2380620" y="2475951"/>
            <a:ext cx="2308284" cy="1031051"/>
          </a:xfrm>
          <a:prstGeom prst="rect">
            <a:avLst/>
          </a:prstGeom>
        </p:spPr>
        <p:txBody>
          <a:bodyPr wrap="square">
            <a:spAutoFit/>
          </a:bodyPr>
          <a:lstStyle/>
          <a:p>
            <a:pPr algn="just" defTabSz="914400" fontAlgn="base">
              <a:spcBef>
                <a:spcPct val="0"/>
              </a:spcBef>
              <a:spcAft>
                <a:spcPts val="600"/>
              </a:spcAft>
            </a:pPr>
            <a:r>
              <a:rPr lang="en-US" altLang="zh-CN" sz="1200" b="1" i="1" dirty="0">
                <a:solidFill>
                  <a:prstClr val="white"/>
                </a:solidFill>
                <a:latin typeface="Calibri" pitchFamily="34" charset="0"/>
                <a:ea typeface="宋体" pitchFamily="2" charset="-122"/>
              </a:rPr>
              <a:t>- Automation &amp; Adaptation</a:t>
            </a:r>
          </a:p>
          <a:p>
            <a:pPr algn="just" defTabSz="914400" fontAlgn="base">
              <a:spcBef>
                <a:spcPct val="0"/>
              </a:spcBef>
              <a:spcAft>
                <a:spcPts val="600"/>
              </a:spcAft>
            </a:pPr>
            <a:r>
              <a:rPr lang="en-US" sz="1100" dirty="0">
                <a:solidFill>
                  <a:prstClr val="white"/>
                </a:solidFill>
                <a:latin typeface="Calibri" pitchFamily="34" charset="0"/>
                <a:ea typeface="宋体" pitchFamily="2" charset="-122"/>
              </a:rPr>
              <a:t>Automates and simplifies operations of network management in </a:t>
            </a:r>
            <a:r>
              <a:rPr lang="en-US" altLang="zh-CN" sz="1100" dirty="0">
                <a:solidFill>
                  <a:prstClr val="white"/>
                </a:solidFill>
                <a:latin typeface="Calibri" pitchFamily="34" charset="0"/>
                <a:ea typeface="宋体" pitchFamily="2" charset="-122"/>
              </a:rPr>
              <a:t>background  of </a:t>
            </a:r>
            <a:r>
              <a:rPr lang="en-US" sz="1100" dirty="0">
                <a:solidFill>
                  <a:prstClr val="white"/>
                </a:solidFill>
                <a:latin typeface="Calibri" pitchFamily="34" charset="0"/>
                <a:ea typeface="宋体" pitchFamily="2" charset="-122"/>
              </a:rPr>
              <a:t>evolving traffic pattern and network construction. </a:t>
            </a:r>
          </a:p>
        </p:txBody>
      </p:sp>
      <p:pic>
        <p:nvPicPr>
          <p:cNvPr id="101" name="图片 100"/>
          <p:cNvPicPr>
            <a:picLocks noChangeAspect="1"/>
          </p:cNvPicPr>
          <p:nvPr/>
        </p:nvPicPr>
        <p:blipFill>
          <a:blip r:embed="rId3" cstate="print"/>
          <a:stretch>
            <a:fillRect/>
          </a:stretch>
        </p:blipFill>
        <p:spPr>
          <a:xfrm>
            <a:off x="7674114" y="3690562"/>
            <a:ext cx="558978" cy="384870"/>
          </a:xfrm>
          <a:prstGeom prst="rect">
            <a:avLst/>
          </a:prstGeom>
        </p:spPr>
      </p:pic>
      <p:sp>
        <p:nvSpPr>
          <p:cNvPr id="102" name="矩形 101"/>
          <p:cNvSpPr/>
          <p:nvPr/>
        </p:nvSpPr>
        <p:spPr>
          <a:xfrm>
            <a:off x="7572729" y="4063972"/>
            <a:ext cx="761747" cy="430887"/>
          </a:xfrm>
          <a:prstGeom prst="rect">
            <a:avLst/>
          </a:prstGeom>
        </p:spPr>
        <p:txBody>
          <a:bodyPr wrap="none">
            <a:spAutoFit/>
          </a:bodyPr>
          <a:lstStyle/>
          <a:p>
            <a:pPr algn="ctr" defTabSz="914400" fontAlgn="base">
              <a:spcBef>
                <a:spcPct val="0"/>
              </a:spcBef>
              <a:spcAft>
                <a:spcPct val="0"/>
              </a:spcAft>
            </a:pPr>
            <a:r>
              <a:rPr lang="en-US" altLang="zh-CN" sz="1100" dirty="0">
                <a:solidFill>
                  <a:prstClr val="white"/>
                </a:solidFill>
                <a:latin typeface="Calibri" pitchFamily="34" charset="0"/>
                <a:ea typeface="宋体" pitchFamily="2" charset="-122"/>
              </a:rPr>
              <a:t>SDN </a:t>
            </a:r>
          </a:p>
          <a:p>
            <a:pPr algn="ctr" defTabSz="914400" fontAlgn="base">
              <a:spcBef>
                <a:spcPct val="0"/>
              </a:spcBef>
              <a:spcAft>
                <a:spcPct val="0"/>
              </a:spcAft>
            </a:pPr>
            <a:r>
              <a:rPr lang="en-US" altLang="zh-CN" sz="1100" dirty="0">
                <a:solidFill>
                  <a:prstClr val="white"/>
                </a:solidFill>
                <a:latin typeface="Calibri" pitchFamily="34" charset="0"/>
                <a:ea typeface="宋体" pitchFamily="2" charset="-122"/>
              </a:rPr>
              <a:t>Controller</a:t>
            </a:r>
            <a:endParaRPr lang="zh-CN" altLang="en-US" sz="1100" dirty="0">
              <a:solidFill>
                <a:prstClr val="white"/>
              </a:solidFill>
              <a:latin typeface="Calibri" pitchFamily="34" charset="0"/>
              <a:ea typeface="宋体" pitchFamily="2" charset="-122"/>
            </a:endParaRPr>
          </a:p>
        </p:txBody>
      </p:sp>
      <p:sp>
        <p:nvSpPr>
          <p:cNvPr id="103" name="矩形 102"/>
          <p:cNvSpPr/>
          <p:nvPr/>
        </p:nvSpPr>
        <p:spPr>
          <a:xfrm>
            <a:off x="7681763" y="2476084"/>
            <a:ext cx="999127" cy="723238"/>
          </a:xfrm>
          <a:prstGeom prst="rect">
            <a:avLst/>
          </a:prstGeom>
          <a:solidFill>
            <a:srgbClr val="1296DB"/>
          </a:solidFill>
          <a:ln w="25400" cap="flat" cmpd="sng" algn="ctr">
            <a:solidFill>
              <a:srgbClr val="1F497D"/>
            </a:solidFill>
            <a:prstDash val="solid"/>
          </a:ln>
          <a:effectLst/>
        </p:spPr>
        <p:txBody>
          <a:bodyPr rtlCol="0" anchor="t"/>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100" b="0" i="0" u="none" strike="noStrike" kern="0" cap="none" spc="0" normalizeH="0" baseline="0" noProof="0" dirty="0">
                <a:ln>
                  <a:noFill/>
                </a:ln>
                <a:solidFill>
                  <a:prstClr val="white"/>
                </a:solidFill>
                <a:effectLst/>
                <a:uLnTx/>
                <a:uFillTx/>
                <a:latin typeface="Arial"/>
                <a:ea typeface="微软雅黑"/>
                <a:cs typeface="+mn-cs"/>
              </a:rPr>
              <a:t>Ctrl Loops</a:t>
            </a: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100" b="0" i="0" u="none" strike="noStrike" kern="0" cap="none" spc="0" normalizeH="0" baseline="0" noProof="0" dirty="0">
              <a:ln>
                <a:noFill/>
              </a:ln>
              <a:solidFill>
                <a:prstClr val="white"/>
              </a:solidFill>
              <a:effectLst/>
              <a:uLnTx/>
              <a:uFillTx/>
              <a:latin typeface="Arial"/>
              <a:ea typeface="微软雅黑"/>
              <a:cs typeface="+mn-cs"/>
            </a:endParaRPr>
          </a:p>
        </p:txBody>
      </p:sp>
      <p:pic>
        <p:nvPicPr>
          <p:cNvPr id="104" name="图片 10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75640" y="2815281"/>
            <a:ext cx="264479" cy="264479"/>
          </a:xfrm>
          <a:prstGeom prst="rect">
            <a:avLst/>
          </a:prstGeom>
        </p:spPr>
      </p:pic>
      <p:pic>
        <p:nvPicPr>
          <p:cNvPr id="105" name="图片 10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38943" y="2816816"/>
            <a:ext cx="273215" cy="273215"/>
          </a:xfrm>
          <a:prstGeom prst="rect">
            <a:avLst/>
          </a:prstGeom>
        </p:spPr>
      </p:pic>
      <p:pic>
        <p:nvPicPr>
          <p:cNvPr id="106" name="图片 5"/>
          <p:cNvPicPr>
            <a:picLocks/>
          </p:cNvPicPr>
          <p:nvPr/>
        </p:nvPicPr>
        <p:blipFill>
          <a:blip r:embed="rId6" cstate="print">
            <a:duotone>
              <a:srgbClr val="4F81BD">
                <a:shade val="45000"/>
                <a:satMod val="135000"/>
              </a:srgbClr>
              <a:prstClr val="white"/>
            </a:duotone>
          </a:blip>
          <a:stretch>
            <a:fillRect/>
          </a:stretch>
        </p:blipFill>
        <p:spPr>
          <a:xfrm>
            <a:off x="5881829" y="2748184"/>
            <a:ext cx="648000" cy="392728"/>
          </a:xfrm>
          <a:prstGeom prst="rect">
            <a:avLst/>
          </a:prstGeom>
          <a:noFill/>
        </p:spPr>
      </p:pic>
      <p:sp>
        <p:nvSpPr>
          <p:cNvPr id="107" name="矩形 106"/>
          <p:cNvSpPr/>
          <p:nvPr/>
        </p:nvSpPr>
        <p:spPr>
          <a:xfrm>
            <a:off x="2384379" y="2159344"/>
            <a:ext cx="2225601" cy="338554"/>
          </a:xfrm>
          <a:prstGeom prst="rect">
            <a:avLst/>
          </a:prstGeom>
          <a:ln w="63500">
            <a:noFill/>
          </a:ln>
        </p:spPr>
        <p:txBody>
          <a:bodyPr wrap="square">
            <a:spAutoFit/>
          </a:bodyPr>
          <a:lstStyle/>
          <a:p>
            <a:pPr defTabSz="914400" fontAlgn="base">
              <a:spcBef>
                <a:spcPct val="0"/>
              </a:spcBef>
              <a:spcAft>
                <a:spcPts val="600"/>
              </a:spcAft>
            </a:pPr>
            <a:r>
              <a:rPr lang="en-US" altLang="zh-CN" sz="1600" b="1" dirty="0">
                <a:solidFill>
                  <a:srgbClr val="FFC000"/>
                </a:solidFill>
                <a:latin typeface="Calibri" pitchFamily="34" charset="0"/>
                <a:ea typeface="宋体" pitchFamily="2" charset="-122"/>
              </a:rPr>
              <a:t>PROVIDE</a:t>
            </a:r>
            <a:endParaRPr lang="en-US" sz="1100" dirty="0">
              <a:solidFill>
                <a:srgbClr val="FFC000"/>
              </a:solidFill>
              <a:latin typeface="Calibri" pitchFamily="34" charset="0"/>
              <a:ea typeface="宋体" pitchFamily="2" charset="-122"/>
            </a:endParaRPr>
          </a:p>
        </p:txBody>
      </p:sp>
      <p:sp>
        <p:nvSpPr>
          <p:cNvPr id="108" name="矩形 107"/>
          <p:cNvSpPr/>
          <p:nvPr/>
        </p:nvSpPr>
        <p:spPr>
          <a:xfrm>
            <a:off x="6186959" y="4066010"/>
            <a:ext cx="694421" cy="430887"/>
          </a:xfrm>
          <a:prstGeom prst="rect">
            <a:avLst/>
          </a:prstGeom>
        </p:spPr>
        <p:txBody>
          <a:bodyPr wrap="none">
            <a:spAutoFit/>
          </a:bodyPr>
          <a:lstStyle/>
          <a:p>
            <a:pPr algn="ctr" defTabSz="914400" fontAlgn="base">
              <a:spcBef>
                <a:spcPct val="0"/>
              </a:spcBef>
              <a:spcAft>
                <a:spcPct val="0"/>
              </a:spcAft>
            </a:pPr>
            <a:r>
              <a:rPr lang="en-US" altLang="zh-CN" sz="1100" dirty="0">
                <a:solidFill>
                  <a:prstClr val="white"/>
                </a:solidFill>
                <a:latin typeface="Calibri" pitchFamily="34" charset="0"/>
                <a:ea typeface="宋体" pitchFamily="2" charset="-122"/>
              </a:rPr>
              <a:t>Data </a:t>
            </a:r>
          </a:p>
          <a:p>
            <a:pPr algn="ctr" defTabSz="914400" fontAlgn="base">
              <a:spcBef>
                <a:spcPct val="0"/>
              </a:spcBef>
              <a:spcAft>
                <a:spcPct val="0"/>
              </a:spcAft>
            </a:pPr>
            <a:r>
              <a:rPr lang="en-US" altLang="zh-CN" sz="1100" dirty="0">
                <a:solidFill>
                  <a:prstClr val="white"/>
                </a:solidFill>
                <a:latin typeface="Calibri" pitchFamily="34" charset="0"/>
                <a:ea typeface="宋体" pitchFamily="2" charset="-122"/>
              </a:rPr>
              <a:t>Collecter</a:t>
            </a:r>
            <a:endParaRPr lang="zh-CN" altLang="en-US" sz="1100" dirty="0">
              <a:solidFill>
                <a:prstClr val="white"/>
              </a:solidFill>
              <a:latin typeface="Calibri" pitchFamily="34" charset="0"/>
              <a:ea typeface="宋体" pitchFamily="2" charset="-122"/>
            </a:endParaRPr>
          </a:p>
        </p:txBody>
      </p:sp>
      <p:sp>
        <p:nvSpPr>
          <p:cNvPr id="109" name="矩形 108"/>
          <p:cNvSpPr/>
          <p:nvPr/>
        </p:nvSpPr>
        <p:spPr>
          <a:xfrm>
            <a:off x="2375323" y="4579055"/>
            <a:ext cx="2309040" cy="1031051"/>
          </a:xfrm>
          <a:prstGeom prst="rect">
            <a:avLst/>
          </a:prstGeom>
        </p:spPr>
        <p:txBody>
          <a:bodyPr wrap="square">
            <a:spAutoFit/>
          </a:bodyPr>
          <a:lstStyle/>
          <a:p>
            <a:pPr algn="just" defTabSz="914400" fontAlgn="base">
              <a:spcBef>
                <a:spcPct val="0"/>
              </a:spcBef>
              <a:spcAft>
                <a:spcPts val="600"/>
              </a:spcAft>
            </a:pPr>
            <a:r>
              <a:rPr lang="en-US" altLang="zh-CN" sz="1200" b="1" i="1" dirty="0">
                <a:solidFill>
                  <a:prstClr val="white"/>
                </a:solidFill>
                <a:latin typeface="Calibri" pitchFamily="34" charset="0"/>
                <a:ea typeface="宋体" pitchFamily="2" charset="-122"/>
              </a:rPr>
              <a:t>- Optimal and guaranteed QoS</a:t>
            </a:r>
            <a:r>
              <a:rPr lang="en-US" altLang="zh-CN" sz="1200" i="1" dirty="0">
                <a:solidFill>
                  <a:prstClr val="white"/>
                </a:solidFill>
                <a:latin typeface="Calibri" pitchFamily="34" charset="0"/>
                <a:ea typeface="宋体" pitchFamily="2" charset="-122"/>
              </a:rPr>
              <a:t> </a:t>
            </a:r>
          </a:p>
          <a:p>
            <a:pPr algn="just" defTabSz="914400" fontAlgn="base">
              <a:spcBef>
                <a:spcPct val="0"/>
              </a:spcBef>
              <a:spcAft>
                <a:spcPts val="600"/>
              </a:spcAft>
            </a:pPr>
            <a:r>
              <a:rPr lang="en-US" sz="1100" dirty="0">
                <a:solidFill>
                  <a:prstClr val="white"/>
                </a:solidFill>
                <a:latin typeface="Calibri" pitchFamily="34" charset="0"/>
                <a:ea typeface="宋体" pitchFamily="2" charset="-122"/>
              </a:rPr>
              <a:t>Proactively avoid the congestion, failure and potential problems so that to guarantee the QoS for customer’s services. </a:t>
            </a:r>
          </a:p>
        </p:txBody>
      </p:sp>
      <p:pic>
        <p:nvPicPr>
          <p:cNvPr id="110" name="图片 109"/>
          <p:cNvPicPr>
            <a:picLocks noChangeAspect="1"/>
          </p:cNvPicPr>
          <p:nvPr/>
        </p:nvPicPr>
        <p:blipFill>
          <a:blip r:embed="rId7">
            <a:clrChange>
              <a:clrFrom>
                <a:srgbClr val="000000"/>
              </a:clrFrom>
              <a:clrTo>
                <a:srgbClr val="000000">
                  <a:alpha val="0"/>
                </a:srgbClr>
              </a:clrTo>
            </a:clrChange>
          </a:blip>
          <a:stretch>
            <a:fillRect/>
          </a:stretch>
        </p:blipFill>
        <p:spPr>
          <a:xfrm>
            <a:off x="8222816" y="1163424"/>
            <a:ext cx="781538" cy="733400"/>
          </a:xfrm>
          <a:prstGeom prst="rect">
            <a:avLst/>
          </a:prstGeom>
        </p:spPr>
      </p:pic>
      <p:pic>
        <p:nvPicPr>
          <p:cNvPr id="111" name="图片 110"/>
          <p:cNvPicPr>
            <a:picLocks noChangeAspect="1"/>
          </p:cNvPicPr>
          <p:nvPr/>
        </p:nvPicPr>
        <p:blipFill>
          <a:blip r:embed="rId8"/>
          <a:stretch>
            <a:fillRect/>
          </a:stretch>
        </p:blipFill>
        <p:spPr>
          <a:xfrm>
            <a:off x="4906597" y="2522261"/>
            <a:ext cx="634039" cy="463336"/>
          </a:xfrm>
          <a:prstGeom prst="rect">
            <a:avLst/>
          </a:prstGeom>
          <a:ln cap="rnd">
            <a:noFill/>
          </a:ln>
        </p:spPr>
      </p:pic>
      <p:grpSp>
        <p:nvGrpSpPr>
          <p:cNvPr id="112" name="组合 111"/>
          <p:cNvGrpSpPr/>
          <p:nvPr/>
        </p:nvGrpSpPr>
        <p:grpSpPr>
          <a:xfrm>
            <a:off x="4974078" y="3587767"/>
            <a:ext cx="499076" cy="551774"/>
            <a:chOff x="3604850" y="-521972"/>
            <a:chExt cx="499076" cy="551774"/>
          </a:xfrm>
        </p:grpSpPr>
        <p:cxnSp>
          <p:nvCxnSpPr>
            <p:cNvPr id="113" name="直接连接符 112"/>
            <p:cNvCxnSpPr/>
            <p:nvPr/>
          </p:nvCxnSpPr>
          <p:spPr>
            <a:xfrm flipV="1">
              <a:off x="3688380" y="-521788"/>
              <a:ext cx="640" cy="551590"/>
            </a:xfrm>
            <a:prstGeom prst="line">
              <a:avLst/>
            </a:prstGeom>
            <a:noFill/>
            <a:ln w="25400" cap="rnd" cmpd="sng" algn="ctr">
              <a:solidFill>
                <a:srgbClr val="1296DB"/>
              </a:solidFill>
              <a:prstDash val="solid"/>
            </a:ln>
            <a:effectLst/>
          </p:spPr>
        </p:cxnSp>
        <p:grpSp>
          <p:nvGrpSpPr>
            <p:cNvPr id="114" name="组合 113"/>
            <p:cNvGrpSpPr/>
            <p:nvPr/>
          </p:nvGrpSpPr>
          <p:grpSpPr>
            <a:xfrm>
              <a:off x="3604850" y="-437326"/>
              <a:ext cx="167059" cy="144016"/>
              <a:chOff x="3948546" y="-303584"/>
              <a:chExt cx="167059" cy="144016"/>
            </a:xfrm>
          </p:grpSpPr>
          <p:sp>
            <p:nvSpPr>
              <p:cNvPr id="123" name="六边形 122"/>
              <p:cNvSpPr/>
              <p:nvPr/>
            </p:nvSpPr>
            <p:spPr>
              <a:xfrm>
                <a:off x="3948546" y="-303584"/>
                <a:ext cx="167059" cy="144016"/>
              </a:xfrm>
              <a:prstGeom prst="hexagon">
                <a:avLst/>
              </a:prstGeom>
              <a:solidFill>
                <a:srgbClr val="1296DB"/>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124" name="椭圆 123"/>
              <p:cNvSpPr/>
              <p:nvPr/>
            </p:nvSpPr>
            <p:spPr>
              <a:xfrm>
                <a:off x="3996253" y="-266736"/>
                <a:ext cx="70320" cy="70320"/>
              </a:xfrm>
              <a:prstGeom prst="ellipse">
                <a:avLst/>
              </a:prstGeom>
              <a:solidFill>
                <a:srgbClr val="0F1234"/>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grpSp>
        <p:cxnSp>
          <p:nvCxnSpPr>
            <p:cNvPr id="115" name="直接连接符 114"/>
            <p:cNvCxnSpPr/>
            <p:nvPr/>
          </p:nvCxnSpPr>
          <p:spPr>
            <a:xfrm flipV="1">
              <a:off x="3864292" y="-521788"/>
              <a:ext cx="640" cy="551590"/>
            </a:xfrm>
            <a:prstGeom prst="line">
              <a:avLst/>
            </a:prstGeom>
            <a:noFill/>
            <a:ln w="25400" cap="rnd" cmpd="sng" algn="ctr">
              <a:solidFill>
                <a:srgbClr val="1296DB"/>
              </a:solidFill>
              <a:prstDash val="solid"/>
            </a:ln>
            <a:effectLst/>
          </p:spPr>
        </p:cxnSp>
        <p:grpSp>
          <p:nvGrpSpPr>
            <p:cNvPr id="116" name="组合 115"/>
            <p:cNvGrpSpPr/>
            <p:nvPr/>
          </p:nvGrpSpPr>
          <p:grpSpPr>
            <a:xfrm>
              <a:off x="3778284" y="-221004"/>
              <a:ext cx="167059" cy="144016"/>
              <a:chOff x="3948546" y="-303584"/>
              <a:chExt cx="167059" cy="144016"/>
            </a:xfrm>
          </p:grpSpPr>
          <p:sp>
            <p:nvSpPr>
              <p:cNvPr id="121" name="六边形 120"/>
              <p:cNvSpPr/>
              <p:nvPr/>
            </p:nvSpPr>
            <p:spPr>
              <a:xfrm>
                <a:off x="3948546" y="-303584"/>
                <a:ext cx="167059" cy="144016"/>
              </a:xfrm>
              <a:prstGeom prst="hexagon">
                <a:avLst/>
              </a:prstGeom>
              <a:solidFill>
                <a:srgbClr val="1296DB"/>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122" name="椭圆 121"/>
              <p:cNvSpPr/>
              <p:nvPr/>
            </p:nvSpPr>
            <p:spPr>
              <a:xfrm>
                <a:off x="3996253" y="-266736"/>
                <a:ext cx="70320" cy="70320"/>
              </a:xfrm>
              <a:prstGeom prst="ellipse">
                <a:avLst/>
              </a:prstGeom>
              <a:solidFill>
                <a:srgbClr val="0F1234"/>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grpSp>
        <p:cxnSp>
          <p:nvCxnSpPr>
            <p:cNvPr id="117" name="直接连接符 116"/>
            <p:cNvCxnSpPr/>
            <p:nvPr/>
          </p:nvCxnSpPr>
          <p:spPr>
            <a:xfrm flipV="1">
              <a:off x="4020397" y="-521972"/>
              <a:ext cx="640" cy="551590"/>
            </a:xfrm>
            <a:prstGeom prst="line">
              <a:avLst/>
            </a:prstGeom>
            <a:noFill/>
            <a:ln w="25400" cap="rnd" cmpd="sng" algn="ctr">
              <a:solidFill>
                <a:srgbClr val="1296DB"/>
              </a:solidFill>
              <a:prstDash val="solid"/>
            </a:ln>
            <a:effectLst/>
          </p:spPr>
        </p:cxnSp>
        <p:grpSp>
          <p:nvGrpSpPr>
            <p:cNvPr id="118" name="组合 117"/>
            <p:cNvGrpSpPr/>
            <p:nvPr/>
          </p:nvGrpSpPr>
          <p:grpSpPr>
            <a:xfrm>
              <a:off x="3936867" y="-437510"/>
              <a:ext cx="167059" cy="144016"/>
              <a:chOff x="3948546" y="-303584"/>
              <a:chExt cx="167059" cy="144016"/>
            </a:xfrm>
          </p:grpSpPr>
          <p:sp>
            <p:nvSpPr>
              <p:cNvPr id="119" name="六边形 118"/>
              <p:cNvSpPr/>
              <p:nvPr/>
            </p:nvSpPr>
            <p:spPr>
              <a:xfrm>
                <a:off x="3948546" y="-303584"/>
                <a:ext cx="167059" cy="144016"/>
              </a:xfrm>
              <a:prstGeom prst="hexagon">
                <a:avLst/>
              </a:prstGeom>
              <a:solidFill>
                <a:srgbClr val="1296DB"/>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120" name="椭圆 119"/>
              <p:cNvSpPr/>
              <p:nvPr/>
            </p:nvSpPr>
            <p:spPr>
              <a:xfrm>
                <a:off x="3996253" y="-266736"/>
                <a:ext cx="70320" cy="70320"/>
              </a:xfrm>
              <a:prstGeom prst="ellipse">
                <a:avLst/>
              </a:prstGeom>
              <a:solidFill>
                <a:srgbClr val="0F1234"/>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grpSp>
      </p:grpSp>
      <p:grpSp>
        <p:nvGrpSpPr>
          <p:cNvPr id="125" name="组合 124"/>
          <p:cNvGrpSpPr/>
          <p:nvPr/>
        </p:nvGrpSpPr>
        <p:grpSpPr>
          <a:xfrm>
            <a:off x="5014832" y="4856385"/>
            <a:ext cx="453541" cy="453541"/>
            <a:chOff x="3948546" y="-447600"/>
            <a:chExt cx="468634" cy="468634"/>
          </a:xfrm>
        </p:grpSpPr>
        <p:sp>
          <p:nvSpPr>
            <p:cNvPr id="126" name="椭圆 125"/>
            <p:cNvSpPr/>
            <p:nvPr/>
          </p:nvSpPr>
          <p:spPr>
            <a:xfrm>
              <a:off x="3948546" y="-447600"/>
              <a:ext cx="468634" cy="468634"/>
            </a:xfrm>
            <a:prstGeom prst="ellipse">
              <a:avLst/>
            </a:prstGeom>
            <a:noFill/>
            <a:ln w="25400" cap="flat" cmpd="sng" algn="ctr">
              <a:solidFill>
                <a:srgbClr val="21A3DD"/>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127" name="右箭头 126"/>
            <p:cNvSpPr/>
            <p:nvPr/>
          </p:nvSpPr>
          <p:spPr>
            <a:xfrm>
              <a:off x="4253032" y="-258078"/>
              <a:ext cx="97324" cy="89590"/>
            </a:xfrm>
            <a:prstGeom prst="rightArrow">
              <a:avLst/>
            </a:prstGeom>
            <a:solidFill>
              <a:srgbClr val="21A3DD"/>
            </a:solidFill>
            <a:ln w="25400" cap="flat" cmpd="sng" algn="ctr">
              <a:solidFill>
                <a:srgbClr val="21A3DD"/>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128" name="右箭头 127"/>
            <p:cNvSpPr/>
            <p:nvPr/>
          </p:nvSpPr>
          <p:spPr>
            <a:xfrm rot="10800000">
              <a:off x="4009826" y="-256017"/>
              <a:ext cx="97324" cy="89590"/>
            </a:xfrm>
            <a:prstGeom prst="rightArrow">
              <a:avLst/>
            </a:prstGeom>
            <a:solidFill>
              <a:srgbClr val="21A3DD"/>
            </a:solidFill>
            <a:ln w="25400" cap="flat" cmpd="sng" algn="ctr">
              <a:solidFill>
                <a:srgbClr val="21A3DD"/>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129" name="右箭头 128"/>
            <p:cNvSpPr/>
            <p:nvPr/>
          </p:nvSpPr>
          <p:spPr>
            <a:xfrm rot="16200000">
              <a:off x="4132011" y="-376659"/>
              <a:ext cx="97324" cy="89590"/>
            </a:xfrm>
            <a:prstGeom prst="rightArrow">
              <a:avLst/>
            </a:prstGeom>
            <a:solidFill>
              <a:srgbClr val="21A3DD"/>
            </a:solidFill>
            <a:ln w="25400" cap="flat" cmpd="sng" algn="ctr">
              <a:solidFill>
                <a:srgbClr val="21A3DD"/>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130" name="右箭头 129"/>
            <p:cNvSpPr/>
            <p:nvPr/>
          </p:nvSpPr>
          <p:spPr>
            <a:xfrm rot="5400000">
              <a:off x="4131449" y="-131767"/>
              <a:ext cx="97324" cy="89590"/>
            </a:xfrm>
            <a:prstGeom prst="rightArrow">
              <a:avLst/>
            </a:prstGeom>
            <a:solidFill>
              <a:srgbClr val="21A3DD"/>
            </a:solidFill>
            <a:ln w="25400" cap="flat" cmpd="sng" algn="ctr">
              <a:solidFill>
                <a:srgbClr val="21A3DD"/>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grpSp>
    </p:spTree>
    <p:extLst>
      <p:ext uri="{BB962C8B-B14F-4D97-AF65-F5344CB8AC3E}">
        <p14:creationId xmlns:p14="http://schemas.microsoft.com/office/powerpoint/2010/main" val="3065220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61483" y="1917626"/>
            <a:ext cx="1808508" cy="1015663"/>
          </a:xfrm>
          <a:prstGeom prst="rect">
            <a:avLst/>
          </a:prstGeom>
        </p:spPr>
        <p:txBody>
          <a:bodyPr wrap="none">
            <a:spAutoFit/>
          </a:bodyPr>
          <a:lstStyle/>
          <a:p>
            <a:pPr defTabSz="1219241">
              <a:spcBef>
                <a:spcPct val="20000"/>
              </a:spcBef>
              <a:defRPr/>
            </a:pPr>
            <a:r>
              <a:rPr lang="en-US" altLang="zh-CN" sz="6000" dirty="0">
                <a:solidFill>
                  <a:schemeClr val="tx1">
                    <a:lumMod val="65000"/>
                    <a:lumOff val="35000"/>
                  </a:schemeClr>
                </a:solidFill>
              </a:rPr>
              <a:t>Q&amp;A</a:t>
            </a:r>
            <a:endParaRPr lang="zh-CN" altLang="en-US" sz="6000" dirty="0">
              <a:solidFill>
                <a:schemeClr val="tx1">
                  <a:lumMod val="65000"/>
                  <a:lumOff val="35000"/>
                </a:schemeClr>
              </a:solidFill>
            </a:endParaRPr>
          </a:p>
        </p:txBody>
      </p:sp>
    </p:spTree>
    <p:extLst>
      <p:ext uri="{BB962C8B-B14F-4D97-AF65-F5344CB8AC3E}">
        <p14:creationId xmlns:p14="http://schemas.microsoft.com/office/powerpoint/2010/main" val="2086529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FD6D027-DB0E-4141-98AC-A55691098DAB}"/>
              </a:ext>
            </a:extLst>
          </p:cNvPr>
          <p:cNvSpPr>
            <a:spLocks noGrp="1"/>
          </p:cNvSpPr>
          <p:nvPr>
            <p:ph type="title"/>
          </p:nvPr>
        </p:nvSpPr>
        <p:spPr/>
        <p:txBody>
          <a:bodyPr>
            <a:noAutofit/>
          </a:bodyPr>
          <a:lstStyle/>
          <a:p>
            <a:r>
              <a:rPr lang="en-US" sz="4400" dirty="0"/>
              <a:t>BTW, What Assumptions Are We Making?</a:t>
            </a:r>
          </a:p>
        </p:txBody>
      </p:sp>
      <p:sp>
        <p:nvSpPr>
          <p:cNvPr id="10" name="TextBox 9">
            <a:extLst>
              <a:ext uri="{FF2B5EF4-FFF2-40B4-BE49-F238E27FC236}">
                <a16:creationId xmlns="" xmlns:a16="http://schemas.microsoft.com/office/drawing/2014/main" id="{53327253-7A96-D849-B840-B7EE3EF0BC9F}"/>
              </a:ext>
            </a:extLst>
          </p:cNvPr>
          <p:cNvSpPr txBox="1"/>
          <p:nvPr/>
        </p:nvSpPr>
        <p:spPr>
          <a:xfrm>
            <a:off x="913011" y="1699941"/>
            <a:ext cx="1763624" cy="584775"/>
          </a:xfrm>
          <a:prstGeom prst="rect">
            <a:avLst/>
          </a:prstGeom>
          <a:noFill/>
        </p:spPr>
        <p:txBody>
          <a:bodyPr wrap="none" rtlCol="0">
            <a:spAutoFit/>
          </a:bodyPr>
          <a:lstStyle/>
          <a:p>
            <a:pPr marL="571500" indent="-571500">
              <a:buFont typeface="Arial" panose="020B0604020202020204" pitchFamily="34" charset="0"/>
              <a:buChar char="•"/>
            </a:pPr>
            <a:r>
              <a:rPr lang="en-US" sz="3200" dirty="0"/>
              <a:t>Many</a:t>
            </a:r>
            <a:endParaRPr lang="en-US" dirty="0"/>
          </a:p>
        </p:txBody>
      </p:sp>
      <p:sp>
        <p:nvSpPr>
          <p:cNvPr id="11" name="TextBox 10">
            <a:extLst>
              <a:ext uri="{FF2B5EF4-FFF2-40B4-BE49-F238E27FC236}">
                <a16:creationId xmlns="" xmlns:a16="http://schemas.microsoft.com/office/drawing/2014/main" id="{FEDA2BE7-0AE0-CC4E-9B09-129F3DFBFE53}"/>
              </a:ext>
            </a:extLst>
          </p:cNvPr>
          <p:cNvSpPr txBox="1"/>
          <p:nvPr/>
        </p:nvSpPr>
        <p:spPr>
          <a:xfrm>
            <a:off x="894670" y="2260785"/>
            <a:ext cx="10690747" cy="584775"/>
          </a:xfrm>
          <a:prstGeom prst="rect">
            <a:avLst/>
          </a:prstGeom>
          <a:noFill/>
        </p:spPr>
        <p:txBody>
          <a:bodyPr wrap="none" rtlCol="0">
            <a:spAutoFit/>
          </a:bodyPr>
          <a:lstStyle/>
          <a:p>
            <a:pPr marL="571500" indent="-571500">
              <a:buFont typeface="Arial" panose="020B0604020202020204" pitchFamily="34" charset="0"/>
              <a:buChar char="•"/>
            </a:pPr>
            <a:r>
              <a:rPr lang="en-US" sz="3200" dirty="0"/>
              <a:t>Perhaps the most basic assumption/prior: Smoothness</a:t>
            </a:r>
          </a:p>
        </p:txBody>
      </p:sp>
      <p:grpSp>
        <p:nvGrpSpPr>
          <p:cNvPr id="13" name="Group 12">
            <a:extLst>
              <a:ext uri="{FF2B5EF4-FFF2-40B4-BE49-F238E27FC236}">
                <a16:creationId xmlns="" xmlns:a16="http://schemas.microsoft.com/office/drawing/2014/main" id="{49593E03-2828-4347-8EB2-4D4E9C7FAC8D}"/>
              </a:ext>
            </a:extLst>
          </p:cNvPr>
          <p:cNvGrpSpPr/>
          <p:nvPr/>
        </p:nvGrpSpPr>
        <p:grpSpPr>
          <a:xfrm>
            <a:off x="1489075" y="3193507"/>
            <a:ext cx="10416932" cy="3251569"/>
            <a:chOff x="1201043" y="3127006"/>
            <a:chExt cx="10416932" cy="3251569"/>
          </a:xfrm>
        </p:grpSpPr>
        <p:pic>
          <p:nvPicPr>
            <p:cNvPr id="7" name="Picture 6">
              <a:extLst>
                <a:ext uri="{FF2B5EF4-FFF2-40B4-BE49-F238E27FC236}">
                  <a16:creationId xmlns="" xmlns:a16="http://schemas.microsoft.com/office/drawing/2014/main" id="{3A8D2690-FBD5-1640-B8C8-1E97D752BF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1043" y="3127006"/>
              <a:ext cx="4978066" cy="3251569"/>
            </a:xfrm>
            <a:prstGeom prst="rect">
              <a:avLst/>
            </a:prstGeom>
          </p:spPr>
          <p:style>
            <a:lnRef idx="2">
              <a:schemeClr val="accent2"/>
            </a:lnRef>
            <a:fillRef idx="1">
              <a:schemeClr val="lt1"/>
            </a:fillRef>
            <a:effectRef idx="0">
              <a:schemeClr val="accent2"/>
            </a:effectRef>
            <a:fontRef idx="minor">
              <a:schemeClr val="dk1"/>
            </a:fontRef>
          </p:style>
        </p:pic>
        <p:sp>
          <p:nvSpPr>
            <p:cNvPr id="12" name="TextBox 11">
              <a:extLst>
                <a:ext uri="{FF2B5EF4-FFF2-40B4-BE49-F238E27FC236}">
                  <a16:creationId xmlns="" xmlns:a16="http://schemas.microsoft.com/office/drawing/2014/main" id="{8C265D22-BB71-FA43-A325-21A7BC5D9F34}"/>
                </a:ext>
              </a:extLst>
            </p:cNvPr>
            <p:cNvSpPr txBox="1"/>
            <p:nvPr/>
          </p:nvSpPr>
          <p:spPr>
            <a:xfrm>
              <a:off x="6462909" y="4491180"/>
              <a:ext cx="5155066" cy="52322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2800" dirty="0"/>
                <a:t>x close to x’ </a:t>
              </a:r>
              <a:r>
                <a:rPr lang="en-US" sz="2800" dirty="0">
                  <a:sym typeface="Wingdings" pitchFamily="2" charset="2"/>
                </a:rPr>
                <a:t> f(x) close to f(x’)</a:t>
              </a:r>
            </a:p>
          </p:txBody>
        </p:sp>
      </p:grpSp>
    </p:spTree>
    <p:extLst>
      <p:ext uri="{BB962C8B-B14F-4D97-AF65-F5344CB8AC3E}">
        <p14:creationId xmlns:p14="http://schemas.microsoft.com/office/powerpoint/2010/main" val="4038512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So What Can ML/AI Do For Networks?</a:t>
            </a:r>
            <a:endParaRPr lang="zh-CN" altLang="en-US" dirty="0"/>
          </a:p>
        </p:txBody>
      </p:sp>
      <p:grpSp>
        <p:nvGrpSpPr>
          <p:cNvPr id="36" name="组合 35"/>
          <p:cNvGrpSpPr/>
          <p:nvPr/>
        </p:nvGrpSpPr>
        <p:grpSpPr>
          <a:xfrm>
            <a:off x="9819462" y="3983301"/>
            <a:ext cx="2291162" cy="2301428"/>
            <a:chOff x="9599500" y="2463512"/>
            <a:chExt cx="2291162" cy="2301428"/>
          </a:xfrm>
        </p:grpSpPr>
        <p:sp>
          <p:nvSpPr>
            <p:cNvPr id="17" name="直角三角形 16"/>
            <p:cNvSpPr/>
            <p:nvPr/>
          </p:nvSpPr>
          <p:spPr bwMode="auto">
            <a:xfrm flipH="1">
              <a:off x="10601894" y="3426687"/>
              <a:ext cx="1086924" cy="962933"/>
            </a:xfrm>
            <a:prstGeom prst="rtTriangle">
              <a:avLst/>
            </a:prstGeom>
            <a:solidFill>
              <a:srgbClr val="FF9966"/>
            </a:solidFill>
            <a:ln w="38100">
              <a:noFill/>
            </a:ln>
            <a:effectLst>
              <a:outerShdw blurRad="50800" dist="38100" dir="2700000" algn="tl" rotWithShape="0">
                <a:prstClr val="black">
                  <a:alpha val="40000"/>
                </a:prstClr>
              </a:outerShdw>
            </a:effectLst>
          </p:spPr>
          <p:txBody>
            <a:bodyPr wrap="square" lIns="23994" tIns="23994" rIns="23994" bIns="23994" rtlCol="0" anchor="ctr">
              <a:noAutofit/>
            </a:bodyPr>
            <a:lstStyle/>
            <a:p>
              <a:pPr algn="ctr" defTabSz="556441" fontAlgn="base">
                <a:spcBef>
                  <a:spcPct val="0"/>
                </a:spcBef>
                <a:spcAft>
                  <a:spcPct val="0"/>
                </a:spcAft>
              </a:pPr>
              <a:r>
                <a:rPr lang="en-US" altLang="zh-CN" sz="1000" dirty="0">
                  <a:solidFill>
                    <a:srgbClr val="000000"/>
                  </a:solidFill>
                  <a:ea typeface="宋体" pitchFamily="2" charset="-122"/>
                </a:rPr>
                <a:t>  </a:t>
              </a:r>
              <a:endParaRPr lang="zh-CN" altLang="en-US" sz="1000" dirty="0">
                <a:solidFill>
                  <a:srgbClr val="000000"/>
                </a:solidFill>
                <a:ea typeface="宋体" pitchFamily="2" charset="-122"/>
              </a:endParaRPr>
            </a:p>
          </p:txBody>
        </p:sp>
        <p:cxnSp>
          <p:nvCxnSpPr>
            <p:cNvPr id="18" name="直接箭头连接符 17"/>
            <p:cNvCxnSpPr/>
            <p:nvPr/>
          </p:nvCxnSpPr>
          <p:spPr bwMode="auto">
            <a:xfrm>
              <a:off x="9939997" y="4428928"/>
              <a:ext cx="1824361" cy="0"/>
            </a:xfrm>
            <a:prstGeom prst="straightConnector1">
              <a:avLst/>
            </a:prstGeom>
            <a:solidFill>
              <a:schemeClr val="accent1"/>
            </a:solidFill>
            <a:ln w="31750" cap="flat" cmpd="sng" algn="ctr">
              <a:solidFill>
                <a:schemeClr val="accent6">
                  <a:lumMod val="60000"/>
                  <a:lumOff val="40000"/>
                </a:schemeClr>
              </a:solidFill>
              <a:prstDash val="solid"/>
              <a:round/>
              <a:headEnd type="none" w="med" len="med"/>
              <a:tailEnd type="arrow"/>
            </a:ln>
            <a:effectLst/>
          </p:spPr>
        </p:cxnSp>
        <p:cxnSp>
          <p:nvCxnSpPr>
            <p:cNvPr id="19" name="直接箭头连接符 18"/>
            <p:cNvCxnSpPr/>
            <p:nvPr/>
          </p:nvCxnSpPr>
          <p:spPr bwMode="auto">
            <a:xfrm flipH="1" flipV="1">
              <a:off x="9939996" y="2844874"/>
              <a:ext cx="5590" cy="1589643"/>
            </a:xfrm>
            <a:prstGeom prst="straightConnector1">
              <a:avLst/>
            </a:prstGeom>
            <a:solidFill>
              <a:schemeClr val="accent1"/>
            </a:solidFill>
            <a:ln w="31750" cap="flat" cmpd="sng" algn="ctr">
              <a:solidFill>
                <a:schemeClr val="accent6">
                  <a:lumMod val="60000"/>
                  <a:lumOff val="40000"/>
                </a:schemeClr>
              </a:solidFill>
              <a:prstDash val="solid"/>
              <a:round/>
              <a:headEnd type="none" w="med" len="med"/>
              <a:tailEnd type="arrow"/>
            </a:ln>
            <a:effectLst/>
          </p:spPr>
        </p:cxnSp>
        <p:sp>
          <p:nvSpPr>
            <p:cNvPr id="21" name="椭圆 20"/>
            <p:cNvSpPr/>
            <p:nvPr/>
          </p:nvSpPr>
          <p:spPr bwMode="auto">
            <a:xfrm>
              <a:off x="10036017" y="3936602"/>
              <a:ext cx="288057" cy="298956"/>
            </a:xfrm>
            <a:prstGeom prst="ellipse">
              <a:avLst/>
            </a:prstGeom>
            <a:solidFill>
              <a:schemeClr val="bg1"/>
            </a:solidFill>
            <a:ln w="38100">
              <a:solidFill>
                <a:srgbClr val="0000FF"/>
              </a:solidFill>
            </a:ln>
            <a:effectLst>
              <a:outerShdw blurRad="50800" dist="38100" dir="2700000" algn="tl" rotWithShape="0">
                <a:prstClr val="black">
                  <a:alpha val="40000"/>
                </a:prstClr>
              </a:outerShdw>
            </a:effectLst>
          </p:spPr>
          <p:txBody>
            <a:bodyPr wrap="square" lIns="36000" tIns="36000" rIns="36000" bIns="36000" rtlCol="0" anchor="ctr">
              <a:noAutofit/>
            </a:bodyPr>
            <a:lstStyle/>
            <a:p>
              <a:pPr algn="ctr" defTabSz="556441" fontAlgn="base">
                <a:spcBef>
                  <a:spcPct val="0"/>
                </a:spcBef>
                <a:spcAft>
                  <a:spcPct val="0"/>
                </a:spcAft>
              </a:pPr>
              <a:endParaRPr lang="en-US" altLang="zh-CN" sz="800" dirty="0">
                <a:solidFill>
                  <a:srgbClr val="000000"/>
                </a:solidFill>
                <a:ea typeface="宋体" pitchFamily="2" charset="-122"/>
              </a:endParaRPr>
            </a:p>
          </p:txBody>
        </p:sp>
        <p:sp>
          <p:nvSpPr>
            <p:cNvPr id="24" name="椭圆 23"/>
            <p:cNvSpPr/>
            <p:nvPr/>
          </p:nvSpPr>
          <p:spPr bwMode="auto">
            <a:xfrm>
              <a:off x="10787942" y="3665727"/>
              <a:ext cx="288057" cy="298956"/>
            </a:xfrm>
            <a:prstGeom prst="ellipse">
              <a:avLst/>
            </a:prstGeom>
            <a:solidFill>
              <a:schemeClr val="bg1"/>
            </a:solidFill>
            <a:ln w="38100">
              <a:solidFill>
                <a:srgbClr val="FF00FF"/>
              </a:solidFill>
            </a:ln>
            <a:effectLst>
              <a:outerShdw blurRad="50800" dist="38100" dir="2700000" algn="tl" rotWithShape="0">
                <a:prstClr val="black">
                  <a:alpha val="40000"/>
                </a:prstClr>
              </a:outerShdw>
            </a:effectLst>
          </p:spPr>
          <p:txBody>
            <a:bodyPr wrap="square" lIns="36000" tIns="36000" rIns="36000" bIns="36000" rtlCol="0" anchor="ctr">
              <a:noAutofit/>
            </a:bodyPr>
            <a:lstStyle/>
            <a:p>
              <a:pPr algn="ctr" defTabSz="556441" fontAlgn="base">
                <a:spcBef>
                  <a:spcPct val="0"/>
                </a:spcBef>
                <a:spcAft>
                  <a:spcPct val="0"/>
                </a:spcAft>
              </a:pPr>
              <a:endParaRPr lang="zh-CN" altLang="en-US" sz="1100" dirty="0">
                <a:solidFill>
                  <a:srgbClr val="000000"/>
                </a:solidFill>
                <a:ea typeface="宋体" pitchFamily="2" charset="-122"/>
              </a:endParaRPr>
            </a:p>
          </p:txBody>
        </p:sp>
        <p:sp>
          <p:nvSpPr>
            <p:cNvPr id="27" name="椭圆 26"/>
            <p:cNvSpPr/>
            <p:nvPr/>
          </p:nvSpPr>
          <p:spPr bwMode="auto">
            <a:xfrm>
              <a:off x="11368324" y="2881930"/>
              <a:ext cx="288057" cy="298956"/>
            </a:xfrm>
            <a:prstGeom prst="ellipse">
              <a:avLst/>
            </a:prstGeom>
            <a:solidFill>
              <a:schemeClr val="bg1"/>
            </a:solidFill>
            <a:ln w="38100">
              <a:solidFill>
                <a:srgbClr val="00FFFF"/>
              </a:solidFill>
            </a:ln>
            <a:effectLst>
              <a:outerShdw blurRad="50800" dist="38100" dir="2700000" algn="tl" rotWithShape="0">
                <a:prstClr val="black">
                  <a:alpha val="40000"/>
                </a:prstClr>
              </a:outerShdw>
            </a:effectLst>
          </p:spPr>
          <p:txBody>
            <a:bodyPr wrap="square" lIns="36000" tIns="36000" rIns="36000" bIns="36000" rtlCol="0" anchor="ctr">
              <a:noAutofit/>
            </a:bodyPr>
            <a:lstStyle/>
            <a:p>
              <a:pPr algn="ctr" defTabSz="556441" fontAlgn="base">
                <a:spcBef>
                  <a:spcPct val="0"/>
                </a:spcBef>
                <a:spcAft>
                  <a:spcPct val="0"/>
                </a:spcAft>
              </a:pPr>
              <a:endParaRPr lang="zh-CN" altLang="en-US" sz="1100" dirty="0">
                <a:solidFill>
                  <a:srgbClr val="000000"/>
                </a:solidFill>
                <a:ea typeface="宋体" pitchFamily="2" charset="-122"/>
              </a:endParaRPr>
            </a:p>
          </p:txBody>
        </p:sp>
        <p:sp>
          <p:nvSpPr>
            <p:cNvPr id="29" name="TextBox 130"/>
            <p:cNvSpPr txBox="1"/>
            <p:nvPr/>
          </p:nvSpPr>
          <p:spPr>
            <a:xfrm rot="16200000">
              <a:off x="9090842" y="3213555"/>
              <a:ext cx="1266319" cy="249003"/>
            </a:xfrm>
            <a:prstGeom prst="rect">
              <a:avLst/>
            </a:prstGeom>
            <a:noFill/>
          </p:spPr>
          <p:txBody>
            <a:bodyPr wrap="none" lIns="60944" tIns="30472" rIns="60944" bIns="30472" rtlCol="0">
              <a:noAutofit/>
            </a:bodyPr>
            <a:lstStyle/>
            <a:p>
              <a:pPr defTabSz="609539" fontAlgn="base">
                <a:spcBef>
                  <a:spcPct val="0"/>
                </a:spcBef>
                <a:spcAft>
                  <a:spcPct val="0"/>
                </a:spcAft>
              </a:pPr>
              <a:r>
                <a:rPr lang="en-US" altLang="zh-CN" sz="1200" dirty="0">
                  <a:solidFill>
                    <a:srgbClr val="000000"/>
                  </a:solidFill>
                  <a:latin typeface="Calibri" pitchFamily="34" charset="0"/>
                  <a:ea typeface="宋体" pitchFamily="2" charset="-122"/>
                </a:rPr>
                <a:t>Response Period</a:t>
              </a:r>
              <a:endParaRPr lang="zh-CN" altLang="en-US" sz="1200" dirty="0">
                <a:solidFill>
                  <a:srgbClr val="000000"/>
                </a:solidFill>
                <a:latin typeface="Calibri" pitchFamily="34" charset="0"/>
                <a:ea typeface="宋体" pitchFamily="2" charset="-122"/>
              </a:endParaRPr>
            </a:p>
          </p:txBody>
        </p:sp>
        <p:sp>
          <p:nvSpPr>
            <p:cNvPr id="30" name="TextBox 131"/>
            <p:cNvSpPr txBox="1"/>
            <p:nvPr/>
          </p:nvSpPr>
          <p:spPr>
            <a:xfrm>
              <a:off x="10356509" y="4476929"/>
              <a:ext cx="1534153" cy="288011"/>
            </a:xfrm>
            <a:prstGeom prst="rect">
              <a:avLst/>
            </a:prstGeom>
            <a:noFill/>
          </p:spPr>
          <p:txBody>
            <a:bodyPr wrap="none" lIns="60944" tIns="30472" rIns="60944" bIns="30472" rtlCol="0">
              <a:noAutofit/>
            </a:bodyPr>
            <a:lstStyle/>
            <a:p>
              <a:pPr defTabSz="609539" fontAlgn="base">
                <a:spcBef>
                  <a:spcPct val="0"/>
                </a:spcBef>
                <a:spcAft>
                  <a:spcPct val="0"/>
                </a:spcAft>
              </a:pPr>
              <a:r>
                <a:rPr lang="en-US" altLang="zh-CN" sz="1200" dirty="0">
                  <a:solidFill>
                    <a:srgbClr val="000000"/>
                  </a:solidFill>
                  <a:latin typeface="Calibri" pitchFamily="34" charset="0"/>
                  <a:ea typeface="宋体" pitchFamily="2" charset="-122"/>
                </a:rPr>
                <a:t>Visual field &amp; Precision</a:t>
              </a:r>
              <a:endParaRPr lang="zh-CN" altLang="en-US" sz="1200" dirty="0">
                <a:solidFill>
                  <a:srgbClr val="000000"/>
                </a:solidFill>
                <a:latin typeface="Calibri" pitchFamily="34" charset="0"/>
                <a:ea typeface="宋体" pitchFamily="2" charset="-122"/>
              </a:endParaRPr>
            </a:p>
          </p:txBody>
        </p:sp>
        <p:sp>
          <p:nvSpPr>
            <p:cNvPr id="31" name="TextBox 133"/>
            <p:cNvSpPr txBox="1"/>
            <p:nvPr/>
          </p:nvSpPr>
          <p:spPr>
            <a:xfrm>
              <a:off x="9958022" y="2463512"/>
              <a:ext cx="1756189" cy="246202"/>
            </a:xfrm>
            <a:prstGeom prst="rect">
              <a:avLst/>
            </a:prstGeom>
            <a:solidFill>
              <a:schemeClr val="accent2"/>
            </a:solidFill>
          </p:spPr>
          <p:txBody>
            <a:bodyPr wrap="none" lIns="60944" tIns="30472" rIns="60944" bIns="30472" rtlCol="0">
              <a:noAutofit/>
            </a:bodyPr>
            <a:lstStyle/>
            <a:p>
              <a:pPr algn="ctr" defTabSz="609539" fontAlgn="base">
                <a:spcBef>
                  <a:spcPct val="0"/>
                </a:spcBef>
                <a:spcAft>
                  <a:spcPct val="0"/>
                </a:spcAft>
              </a:pPr>
              <a:r>
                <a:rPr lang="en-US" altLang="zh-CN" sz="1200" dirty="0">
                  <a:solidFill>
                    <a:srgbClr val="FFFFFF"/>
                  </a:solidFill>
                  <a:latin typeface="Calibri" pitchFamily="34" charset="0"/>
                  <a:ea typeface="宋体" pitchFamily="2" charset="-122"/>
                </a:rPr>
                <a:t>Reactive Control</a:t>
              </a:r>
              <a:endParaRPr lang="zh-CN" altLang="en-US" sz="1200" dirty="0">
                <a:solidFill>
                  <a:srgbClr val="FFFFFF"/>
                </a:solidFill>
                <a:latin typeface="Calibri" pitchFamily="34" charset="0"/>
                <a:ea typeface="宋体" pitchFamily="2" charset="-122"/>
              </a:endParaRPr>
            </a:p>
          </p:txBody>
        </p:sp>
        <p:sp>
          <p:nvSpPr>
            <p:cNvPr id="32" name="矩形 31"/>
            <p:cNvSpPr/>
            <p:nvPr/>
          </p:nvSpPr>
          <p:spPr>
            <a:xfrm>
              <a:off x="10796843" y="4005463"/>
              <a:ext cx="1027457" cy="400110"/>
            </a:xfrm>
            <a:prstGeom prst="rect">
              <a:avLst/>
            </a:prstGeom>
          </p:spPr>
          <p:txBody>
            <a:bodyPr wrap="square">
              <a:spAutoFit/>
            </a:bodyPr>
            <a:lstStyle/>
            <a:p>
              <a:pPr algn="ctr" defTabSz="556441" fontAlgn="base">
                <a:spcBef>
                  <a:spcPct val="0"/>
                </a:spcBef>
                <a:spcAft>
                  <a:spcPct val="0"/>
                </a:spcAft>
              </a:pPr>
              <a:endParaRPr lang="en-US" altLang="zh-CN" sz="1000" dirty="0">
                <a:solidFill>
                  <a:srgbClr val="000000"/>
                </a:solidFill>
                <a:ea typeface="宋体" pitchFamily="2" charset="-122"/>
              </a:endParaRPr>
            </a:p>
            <a:p>
              <a:pPr algn="ctr" defTabSz="556441" fontAlgn="base">
                <a:spcBef>
                  <a:spcPct val="0"/>
                </a:spcBef>
                <a:spcAft>
                  <a:spcPct val="0"/>
                </a:spcAft>
              </a:pPr>
              <a:r>
                <a:rPr lang="en-US" altLang="zh-CN" sz="1000" dirty="0">
                  <a:solidFill>
                    <a:srgbClr val="000000"/>
                  </a:solidFill>
                  <a:ea typeface="宋体" pitchFamily="2" charset="-122"/>
                </a:rPr>
                <a:t>Dead Corner</a:t>
              </a:r>
              <a:endParaRPr lang="zh-CN" altLang="en-US" sz="1000" dirty="0">
                <a:solidFill>
                  <a:srgbClr val="000000"/>
                </a:solidFill>
                <a:ea typeface="宋体" pitchFamily="2" charset="-122"/>
              </a:endParaRPr>
            </a:p>
          </p:txBody>
        </p:sp>
        <p:sp>
          <p:nvSpPr>
            <p:cNvPr id="33" name="矩形 32"/>
            <p:cNvSpPr/>
            <p:nvPr/>
          </p:nvSpPr>
          <p:spPr>
            <a:xfrm>
              <a:off x="9970625" y="3664251"/>
              <a:ext cx="476412" cy="261610"/>
            </a:xfrm>
            <a:prstGeom prst="rect">
              <a:avLst/>
            </a:prstGeom>
          </p:spPr>
          <p:txBody>
            <a:bodyPr wrap="none">
              <a:spAutoFit/>
            </a:bodyPr>
            <a:lstStyle/>
            <a:p>
              <a:pPr defTabSz="609539" fontAlgn="base">
                <a:spcBef>
                  <a:spcPct val="0"/>
                </a:spcBef>
                <a:spcAft>
                  <a:spcPct val="0"/>
                </a:spcAft>
              </a:pPr>
              <a:r>
                <a:rPr lang="en-US" altLang="zh-CN" sz="1100" dirty="0">
                  <a:solidFill>
                    <a:srgbClr val="000000"/>
                  </a:solidFill>
                  <a:latin typeface="Calibri" pitchFamily="34" charset="0"/>
                  <a:ea typeface="宋体" pitchFamily="2" charset="-122"/>
                </a:rPr>
                <a:t>Local</a:t>
              </a:r>
              <a:endParaRPr lang="zh-CN" altLang="en-US" sz="1100" dirty="0">
                <a:solidFill>
                  <a:schemeClr val="bg1"/>
                </a:solidFill>
                <a:latin typeface="Calibri" pitchFamily="34" charset="0"/>
                <a:ea typeface="宋体" pitchFamily="2" charset="-122"/>
              </a:endParaRPr>
            </a:p>
          </p:txBody>
        </p:sp>
        <p:sp>
          <p:nvSpPr>
            <p:cNvPr id="34" name="矩形 33"/>
            <p:cNvSpPr/>
            <p:nvPr/>
          </p:nvSpPr>
          <p:spPr>
            <a:xfrm>
              <a:off x="10466412" y="3456216"/>
              <a:ext cx="887759" cy="261610"/>
            </a:xfrm>
            <a:prstGeom prst="rect">
              <a:avLst/>
            </a:prstGeom>
          </p:spPr>
          <p:txBody>
            <a:bodyPr wrap="square">
              <a:spAutoFit/>
            </a:bodyPr>
            <a:lstStyle/>
            <a:p>
              <a:pPr defTabSz="609539" fontAlgn="base">
                <a:spcBef>
                  <a:spcPct val="0"/>
                </a:spcBef>
                <a:spcAft>
                  <a:spcPct val="0"/>
                </a:spcAft>
              </a:pPr>
              <a:r>
                <a:rPr lang="en-US" altLang="zh-CN" sz="1100" dirty="0">
                  <a:solidFill>
                    <a:srgbClr val="000000"/>
                  </a:solidFill>
                  <a:latin typeface="Calibri" pitchFamily="34" charset="0"/>
                  <a:ea typeface="宋体" pitchFamily="2" charset="-122"/>
                </a:rPr>
                <a:t>Distributed</a:t>
              </a:r>
              <a:endParaRPr lang="zh-CN" altLang="en-US" sz="1100" dirty="0">
                <a:solidFill>
                  <a:srgbClr val="000000"/>
                </a:solidFill>
                <a:latin typeface="Calibri" pitchFamily="34" charset="0"/>
                <a:ea typeface="宋体" pitchFamily="2" charset="-122"/>
              </a:endParaRPr>
            </a:p>
          </p:txBody>
        </p:sp>
        <p:sp>
          <p:nvSpPr>
            <p:cNvPr id="35" name="TextBox 129"/>
            <p:cNvSpPr txBox="1"/>
            <p:nvPr/>
          </p:nvSpPr>
          <p:spPr>
            <a:xfrm>
              <a:off x="10634091" y="2910593"/>
              <a:ext cx="768948" cy="205169"/>
            </a:xfrm>
            <a:prstGeom prst="rect">
              <a:avLst/>
            </a:prstGeom>
            <a:noFill/>
            <a:ln>
              <a:noFill/>
            </a:ln>
          </p:spPr>
          <p:txBody>
            <a:bodyPr wrap="none" rtlCol="0">
              <a:noAutofit/>
            </a:bodyPr>
            <a:lstStyle/>
            <a:p>
              <a:pPr defTabSz="609539" fontAlgn="base">
                <a:spcBef>
                  <a:spcPct val="0"/>
                </a:spcBef>
                <a:spcAft>
                  <a:spcPct val="0"/>
                </a:spcAft>
              </a:pPr>
              <a:r>
                <a:rPr lang="en-US" altLang="zh-CN" sz="1050" dirty="0">
                  <a:solidFill>
                    <a:srgbClr val="000000"/>
                  </a:solidFill>
                  <a:latin typeface="Calibri" pitchFamily="34" charset="0"/>
                  <a:ea typeface="宋体" pitchFamily="2" charset="-122"/>
                </a:rPr>
                <a:t>Centralized</a:t>
              </a:r>
              <a:endParaRPr lang="zh-CN" altLang="en-US" sz="1050" dirty="0">
                <a:solidFill>
                  <a:srgbClr val="000000"/>
                </a:solidFill>
                <a:latin typeface="Calibri" pitchFamily="34" charset="0"/>
                <a:ea typeface="宋体" pitchFamily="2" charset="-122"/>
              </a:endParaRPr>
            </a:p>
          </p:txBody>
        </p:sp>
      </p:grpSp>
      <p:graphicFrame>
        <p:nvGraphicFramePr>
          <p:cNvPr id="53" name="图表 52"/>
          <p:cNvGraphicFramePr>
            <a:graphicFrameLocks/>
          </p:cNvGraphicFramePr>
          <p:nvPr>
            <p:extLst>
              <p:ext uri="{D42A27DB-BD31-4B8C-83A1-F6EECF244321}">
                <p14:modId xmlns:p14="http://schemas.microsoft.com/office/powerpoint/2010/main" val="3088478105"/>
              </p:ext>
            </p:extLst>
          </p:nvPr>
        </p:nvGraphicFramePr>
        <p:xfrm>
          <a:off x="2916573" y="1081238"/>
          <a:ext cx="4584179" cy="4674109"/>
        </p:xfrm>
        <a:graphic>
          <a:graphicData uri="http://schemas.openxmlformats.org/drawingml/2006/chart">
            <c:chart xmlns:c="http://schemas.openxmlformats.org/drawingml/2006/chart" xmlns:r="http://schemas.openxmlformats.org/officeDocument/2006/relationships" r:id="rId3"/>
          </a:graphicData>
        </a:graphic>
      </p:graphicFrame>
      <p:grpSp>
        <p:nvGrpSpPr>
          <p:cNvPr id="13" name="组合 12"/>
          <p:cNvGrpSpPr/>
          <p:nvPr/>
        </p:nvGrpSpPr>
        <p:grpSpPr>
          <a:xfrm>
            <a:off x="6697794" y="1608879"/>
            <a:ext cx="3078068" cy="1499873"/>
            <a:chOff x="8150433" y="336745"/>
            <a:chExt cx="3418813" cy="1900289"/>
          </a:xfrm>
        </p:grpSpPr>
        <p:sp>
          <p:nvSpPr>
            <p:cNvPr id="11" name="矩形 10"/>
            <p:cNvSpPr/>
            <p:nvPr/>
          </p:nvSpPr>
          <p:spPr>
            <a:xfrm>
              <a:off x="8150433" y="533732"/>
              <a:ext cx="3418813" cy="170330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just">
                <a:spcBef>
                  <a:spcPts val="600"/>
                </a:spcBef>
              </a:pPr>
              <a:r>
                <a:rPr lang="en-US" altLang="zh-CN" sz="1200" dirty="0">
                  <a:solidFill>
                    <a:schemeClr val="tx1">
                      <a:lumMod val="65000"/>
                      <a:lumOff val="35000"/>
                    </a:schemeClr>
                  </a:solidFill>
                </a:rPr>
                <a:t>IP traffic is dynamic and </a:t>
              </a:r>
              <a:r>
                <a:rPr lang="en-US" altLang="zh-CN" sz="1200" dirty="0" err="1">
                  <a:solidFill>
                    <a:schemeClr val="tx1">
                      <a:lumMod val="65000"/>
                      <a:lumOff val="35000"/>
                    </a:schemeClr>
                  </a:solidFill>
                </a:rPr>
                <a:t>bursty</a:t>
              </a:r>
              <a:r>
                <a:rPr lang="en-US" altLang="zh-CN" sz="1200" dirty="0">
                  <a:solidFill>
                    <a:schemeClr val="tx1">
                      <a:lumMod val="65000"/>
                      <a:lumOff val="35000"/>
                    </a:schemeClr>
                  </a:solidFill>
                </a:rPr>
                <a:t> at any time scale (self-similarity/</a:t>
              </a:r>
              <a:r>
                <a:rPr lang="en-US" altLang="zh-CN" sz="1200" b="1" dirty="0">
                  <a:solidFill>
                    <a:schemeClr val="tx1">
                      <a:lumMod val="65000"/>
                      <a:lumOff val="35000"/>
                    </a:schemeClr>
                  </a:solidFill>
                </a:rPr>
                <a:t>scale invariance</a:t>
              </a:r>
              <a:r>
                <a:rPr lang="en-US" altLang="zh-CN" sz="1200" dirty="0">
                  <a:solidFill>
                    <a:schemeClr val="tx1">
                      <a:lumMod val="65000"/>
                      <a:lumOff val="35000"/>
                    </a:schemeClr>
                  </a:solidFill>
                </a:rPr>
                <a:t>)</a:t>
              </a:r>
            </a:p>
            <a:p>
              <a:pPr algn="just">
                <a:spcBef>
                  <a:spcPts val="600"/>
                </a:spcBef>
              </a:pPr>
              <a:r>
                <a:rPr lang="en-US" altLang="zh-CN" sz="1200" dirty="0">
                  <a:solidFill>
                    <a:schemeClr val="tx1">
                      <a:lumMod val="65000"/>
                      <a:lumOff val="35000"/>
                    </a:schemeClr>
                  </a:solidFill>
                </a:rPr>
                <a:t>Overprovisioning typical approach to </a:t>
              </a:r>
              <a:r>
                <a:rPr lang="en-US" altLang="zh-CN" sz="1200" dirty="0" err="1">
                  <a:solidFill>
                    <a:schemeClr val="tx1">
                      <a:lumMod val="65000"/>
                      <a:lumOff val="35000"/>
                    </a:schemeClr>
                  </a:solidFill>
                </a:rPr>
                <a:t>QoS</a:t>
              </a:r>
              <a:r>
                <a:rPr lang="en-US" altLang="zh-CN" sz="1100" dirty="0">
                  <a:solidFill>
                    <a:schemeClr val="tx1">
                      <a:lumMod val="65000"/>
                      <a:lumOff val="35000"/>
                    </a:schemeClr>
                  </a:solidFill>
                </a:rPr>
                <a:t>.</a:t>
              </a:r>
            </a:p>
            <a:p>
              <a:pPr algn="just">
                <a:spcBef>
                  <a:spcPts val="600"/>
                </a:spcBef>
              </a:pPr>
              <a:endParaRPr lang="en-US" altLang="zh-CN" sz="1100" dirty="0">
                <a:solidFill>
                  <a:schemeClr val="tx1">
                    <a:lumMod val="65000"/>
                    <a:lumOff val="35000"/>
                  </a:schemeClr>
                </a:solidFill>
              </a:endParaRPr>
            </a:p>
          </p:txBody>
        </p:sp>
        <p:sp>
          <p:nvSpPr>
            <p:cNvPr id="12" name="五边形 11"/>
            <p:cNvSpPr/>
            <p:nvPr/>
          </p:nvSpPr>
          <p:spPr>
            <a:xfrm>
              <a:off x="8227389" y="336745"/>
              <a:ext cx="1566912" cy="36898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en-US" altLang="zh-CN" sz="1200" dirty="0"/>
                <a:t>Coarse Control</a:t>
              </a:r>
              <a:endParaRPr lang="zh-CN" altLang="en-US" sz="1200" dirty="0"/>
            </a:p>
          </p:txBody>
        </p:sp>
      </p:grpSp>
      <p:grpSp>
        <p:nvGrpSpPr>
          <p:cNvPr id="14" name="组合 13"/>
          <p:cNvGrpSpPr/>
          <p:nvPr/>
        </p:nvGrpSpPr>
        <p:grpSpPr>
          <a:xfrm>
            <a:off x="6835943" y="3804165"/>
            <a:ext cx="2949260" cy="1236818"/>
            <a:chOff x="8150434" y="797028"/>
            <a:chExt cx="3275745" cy="1273809"/>
          </a:xfrm>
        </p:grpSpPr>
        <p:sp>
          <p:nvSpPr>
            <p:cNvPr id="15" name="矩形 14"/>
            <p:cNvSpPr/>
            <p:nvPr/>
          </p:nvSpPr>
          <p:spPr>
            <a:xfrm>
              <a:off x="8150434" y="981522"/>
              <a:ext cx="3275745" cy="108931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just">
                <a:spcBef>
                  <a:spcPts val="600"/>
                </a:spcBef>
              </a:pPr>
              <a:r>
                <a:rPr lang="en-US" altLang="zh-CN" sz="1200" b="1" dirty="0">
                  <a:solidFill>
                    <a:schemeClr val="tx1">
                      <a:lumMod val="65000"/>
                      <a:lumOff val="35000"/>
                    </a:schemeClr>
                  </a:solidFill>
                </a:rPr>
                <a:t>Reactive control </a:t>
              </a:r>
              <a:r>
                <a:rPr lang="en-US" altLang="zh-CN" sz="1200" dirty="0">
                  <a:solidFill>
                    <a:schemeClr val="tx1">
                      <a:lumMod val="65000"/>
                      <a:lumOff val="35000"/>
                    </a:schemeClr>
                  </a:solidFill>
                </a:rPr>
                <a:t>responds to events after the event occurs. </a:t>
              </a:r>
            </a:p>
            <a:p>
              <a:pPr algn="just">
                <a:spcBef>
                  <a:spcPts val="600"/>
                </a:spcBef>
              </a:pPr>
              <a:r>
                <a:rPr lang="en-US" altLang="zh-CN" sz="1200" dirty="0">
                  <a:solidFill>
                    <a:schemeClr val="tx1">
                      <a:lumMod val="65000"/>
                      <a:lumOff val="35000"/>
                    </a:schemeClr>
                  </a:solidFill>
                </a:rPr>
                <a:t>Need proactivity since reactive might be too late. </a:t>
              </a:r>
            </a:p>
          </p:txBody>
        </p:sp>
        <p:sp>
          <p:nvSpPr>
            <p:cNvPr id="16" name="五边形 15"/>
            <p:cNvSpPr/>
            <p:nvPr/>
          </p:nvSpPr>
          <p:spPr>
            <a:xfrm>
              <a:off x="8227389" y="797028"/>
              <a:ext cx="1413471" cy="36898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en-US" altLang="zh-CN" sz="1600" dirty="0"/>
                <a:t>Reactive</a:t>
              </a:r>
              <a:endParaRPr lang="zh-CN" altLang="en-US" sz="1600" dirty="0"/>
            </a:p>
          </p:txBody>
        </p:sp>
      </p:grpSp>
      <p:grpSp>
        <p:nvGrpSpPr>
          <p:cNvPr id="43" name="组合 42"/>
          <p:cNvGrpSpPr/>
          <p:nvPr/>
        </p:nvGrpSpPr>
        <p:grpSpPr>
          <a:xfrm>
            <a:off x="296939" y="3547081"/>
            <a:ext cx="2949260" cy="2037481"/>
            <a:chOff x="8151343" y="532255"/>
            <a:chExt cx="3275745" cy="2098417"/>
          </a:xfrm>
        </p:grpSpPr>
        <p:sp>
          <p:nvSpPr>
            <p:cNvPr id="44" name="矩形 43"/>
            <p:cNvSpPr/>
            <p:nvPr/>
          </p:nvSpPr>
          <p:spPr>
            <a:xfrm>
              <a:off x="8151343" y="797027"/>
              <a:ext cx="3275745" cy="183364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just">
                <a:spcBef>
                  <a:spcPts val="600"/>
                </a:spcBef>
              </a:pPr>
              <a:endParaRPr lang="en-US" altLang="zh-CN" sz="1200" b="1" dirty="0">
                <a:solidFill>
                  <a:schemeClr val="tx1">
                    <a:lumMod val="65000"/>
                    <a:lumOff val="35000"/>
                  </a:schemeClr>
                </a:solidFill>
              </a:endParaRPr>
            </a:p>
            <a:p>
              <a:pPr algn="just">
                <a:spcBef>
                  <a:spcPts val="600"/>
                </a:spcBef>
              </a:pPr>
              <a:endParaRPr lang="en-US" altLang="zh-CN" sz="1200" b="1" dirty="0">
                <a:solidFill>
                  <a:schemeClr val="tx1">
                    <a:lumMod val="65000"/>
                    <a:lumOff val="35000"/>
                  </a:schemeClr>
                </a:solidFill>
              </a:endParaRPr>
            </a:p>
            <a:p>
              <a:pPr algn="just">
                <a:spcBef>
                  <a:spcPts val="600"/>
                </a:spcBef>
              </a:pPr>
              <a:endParaRPr lang="en-US" altLang="zh-CN" sz="1200" b="1" dirty="0">
                <a:solidFill>
                  <a:schemeClr val="tx1">
                    <a:lumMod val="65000"/>
                    <a:lumOff val="35000"/>
                  </a:schemeClr>
                </a:solidFill>
              </a:endParaRPr>
            </a:p>
            <a:p>
              <a:pPr algn="just">
                <a:spcBef>
                  <a:spcPts val="600"/>
                </a:spcBef>
              </a:pPr>
              <a:endParaRPr lang="en-US" altLang="zh-CN" sz="1200" b="1" dirty="0">
                <a:solidFill>
                  <a:schemeClr val="tx1">
                    <a:lumMod val="65000"/>
                    <a:lumOff val="35000"/>
                  </a:schemeClr>
                </a:solidFill>
              </a:endParaRPr>
            </a:p>
            <a:p>
              <a:pPr algn="just">
                <a:spcBef>
                  <a:spcPts val="600"/>
                </a:spcBef>
              </a:pPr>
              <a:r>
                <a:rPr lang="en-US" altLang="zh-CN" sz="1200" b="1" dirty="0">
                  <a:solidFill>
                    <a:schemeClr val="tx1">
                      <a:lumMod val="65000"/>
                      <a:lumOff val="35000"/>
                    </a:schemeClr>
                  </a:solidFill>
                </a:rPr>
                <a:t>Randomness</a:t>
              </a:r>
              <a:r>
                <a:rPr lang="en-US" altLang="zh-CN" sz="1200" dirty="0">
                  <a:solidFill>
                    <a:schemeClr val="tx1">
                      <a:lumMod val="65000"/>
                      <a:lumOff val="35000"/>
                    </a:schemeClr>
                  </a:solidFill>
                </a:rPr>
                <a:t> in networks is a reality. Status is only partially predictable, even with ML/AI. </a:t>
              </a:r>
            </a:p>
            <a:p>
              <a:pPr algn="just">
                <a:spcBef>
                  <a:spcPts val="600"/>
                </a:spcBef>
              </a:pPr>
              <a:r>
                <a:rPr lang="en-US" altLang="zh-CN" sz="1200" dirty="0">
                  <a:solidFill>
                    <a:schemeClr val="tx1">
                      <a:lumMod val="65000"/>
                      <a:lumOff val="35000"/>
                    </a:schemeClr>
                  </a:solidFill>
                </a:rPr>
                <a:t>Count the average and maximum, and use them with a wide and static safe margin, which is inefficient, and depend on human experience.</a:t>
              </a:r>
            </a:p>
          </p:txBody>
        </p:sp>
        <p:sp>
          <p:nvSpPr>
            <p:cNvPr id="45" name="五边形 44"/>
            <p:cNvSpPr/>
            <p:nvPr/>
          </p:nvSpPr>
          <p:spPr>
            <a:xfrm>
              <a:off x="8219915" y="532255"/>
              <a:ext cx="1575450" cy="52954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en-US" altLang="zh-CN" sz="1400" dirty="0">
                  <a:solidFill>
                    <a:schemeClr val="bg1"/>
                  </a:solidFill>
                </a:rPr>
                <a:t>Wide &amp; Static Safe Margin</a:t>
              </a:r>
              <a:endParaRPr lang="zh-CN" altLang="en-US" sz="1400" dirty="0">
                <a:solidFill>
                  <a:schemeClr val="bg1"/>
                </a:solidFill>
              </a:endParaRPr>
            </a:p>
          </p:txBody>
        </p:sp>
      </p:grpSp>
      <p:grpSp>
        <p:nvGrpSpPr>
          <p:cNvPr id="46" name="组合 45"/>
          <p:cNvGrpSpPr/>
          <p:nvPr/>
        </p:nvGrpSpPr>
        <p:grpSpPr>
          <a:xfrm>
            <a:off x="3511560" y="5009326"/>
            <a:ext cx="4489130" cy="1658270"/>
            <a:chOff x="8150434" y="797028"/>
            <a:chExt cx="4986080" cy="1707865"/>
          </a:xfrm>
        </p:grpSpPr>
        <p:sp>
          <p:nvSpPr>
            <p:cNvPr id="47" name="矩形 46"/>
            <p:cNvSpPr/>
            <p:nvPr/>
          </p:nvSpPr>
          <p:spPr>
            <a:xfrm>
              <a:off x="8150434" y="981521"/>
              <a:ext cx="4986080" cy="152337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just">
                <a:spcBef>
                  <a:spcPts val="600"/>
                </a:spcBef>
              </a:pPr>
              <a:r>
                <a:rPr lang="en-US" altLang="zh-CN" sz="1200" b="1" dirty="0">
                  <a:solidFill>
                    <a:schemeClr val="tx1">
                      <a:lumMod val="65000"/>
                      <a:lumOff val="35000"/>
                    </a:schemeClr>
                  </a:solidFill>
                </a:rPr>
                <a:t>Data</a:t>
              </a:r>
              <a:r>
                <a:rPr lang="en-US" altLang="zh-CN" sz="1200" dirty="0">
                  <a:solidFill>
                    <a:schemeClr val="tx1">
                      <a:lumMod val="65000"/>
                      <a:lumOff val="35000"/>
                    </a:schemeClr>
                  </a:solidFill>
                </a:rPr>
                <a:t> play more important roles in all of the related functions. As such we must design s/w and h/w for data export (but what format, what meta-data, </a:t>
              </a:r>
              <a:r>
                <a:rPr lang="en-US" altLang="zh-CN" sz="1200" dirty="0" err="1">
                  <a:solidFill>
                    <a:schemeClr val="tx1">
                      <a:lumMod val="65000"/>
                      <a:lumOff val="35000"/>
                    </a:schemeClr>
                  </a:solidFill>
                </a:rPr>
                <a:t>etc</a:t>
              </a:r>
              <a:r>
                <a:rPr lang="en-US" altLang="zh-CN" sz="1200" dirty="0">
                  <a:solidFill>
                    <a:schemeClr val="tx1">
                      <a:lumMod val="65000"/>
                      <a:lumOff val="35000"/>
                    </a:schemeClr>
                  </a:solidFill>
                </a:rPr>
                <a:t>).</a:t>
              </a:r>
            </a:p>
            <a:p>
              <a:pPr algn="just">
                <a:spcBef>
                  <a:spcPts val="600"/>
                </a:spcBef>
              </a:pPr>
              <a:r>
                <a:rPr lang="en-US" altLang="zh-CN" sz="1200" dirty="0">
                  <a:solidFill>
                    <a:schemeClr val="tx1">
                      <a:lumMod val="65000"/>
                      <a:lumOff val="35000"/>
                    </a:schemeClr>
                  </a:solidFill>
                </a:rPr>
                <a:t>Note: </a:t>
              </a:r>
              <a:r>
                <a:rPr lang="en-US" altLang="zh-CN" sz="1200" b="1" dirty="0">
                  <a:solidFill>
                    <a:schemeClr val="tx1">
                      <a:lumMod val="65000"/>
                      <a:lumOff val="35000"/>
                    </a:schemeClr>
                  </a:solidFill>
                </a:rPr>
                <a:t>Dependence (correlation) does not imply causation</a:t>
              </a:r>
              <a:r>
                <a:rPr lang="en-US" altLang="zh-CN" sz="1200" dirty="0">
                  <a:solidFill>
                    <a:schemeClr val="tx1">
                      <a:lumMod val="65000"/>
                      <a:lumOff val="35000"/>
                    </a:schemeClr>
                  </a:solidFill>
                </a:rPr>
                <a:t>. How then can we accomplish many of our primary tasks (e.g. root cause analysis) in a non-ad-hoc fashion?</a:t>
              </a:r>
            </a:p>
          </p:txBody>
        </p:sp>
        <p:sp>
          <p:nvSpPr>
            <p:cNvPr id="48" name="五边形 47"/>
            <p:cNvSpPr/>
            <p:nvPr/>
          </p:nvSpPr>
          <p:spPr>
            <a:xfrm>
              <a:off x="8227389" y="797028"/>
              <a:ext cx="1413471" cy="36898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en-US" altLang="zh-CN" sz="1600" dirty="0"/>
                <a:t>Emerging</a:t>
              </a:r>
              <a:endParaRPr lang="zh-CN" altLang="en-US" sz="1600" dirty="0"/>
            </a:p>
          </p:txBody>
        </p:sp>
      </p:grpSp>
      <p:grpSp>
        <p:nvGrpSpPr>
          <p:cNvPr id="54" name="组合 53"/>
          <p:cNvGrpSpPr/>
          <p:nvPr/>
        </p:nvGrpSpPr>
        <p:grpSpPr>
          <a:xfrm>
            <a:off x="232952" y="1939256"/>
            <a:ext cx="2796642" cy="1284002"/>
            <a:chOff x="8150435" y="797028"/>
            <a:chExt cx="3106232" cy="1874677"/>
          </a:xfrm>
        </p:grpSpPr>
        <p:sp>
          <p:nvSpPr>
            <p:cNvPr id="55" name="矩形 54"/>
            <p:cNvSpPr/>
            <p:nvPr/>
          </p:nvSpPr>
          <p:spPr>
            <a:xfrm>
              <a:off x="8150435" y="981522"/>
              <a:ext cx="3106232" cy="169018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just">
                <a:spcBef>
                  <a:spcPts val="600"/>
                </a:spcBef>
              </a:pPr>
              <a:r>
                <a:rPr lang="en-US" altLang="zh-CN" sz="1200" dirty="0">
                  <a:solidFill>
                    <a:schemeClr val="tx1">
                      <a:lumMod val="65000"/>
                      <a:lumOff val="35000"/>
                    </a:schemeClr>
                  </a:solidFill>
                </a:rPr>
                <a:t>New and services (e.g. </a:t>
              </a:r>
              <a:r>
                <a:rPr lang="en-US" altLang="zh-CN" sz="1200" dirty="0" err="1">
                  <a:solidFill>
                    <a:schemeClr val="tx1">
                      <a:lumMod val="65000"/>
                      <a:lumOff val="35000"/>
                    </a:schemeClr>
                  </a:solidFill>
                </a:rPr>
                <a:t>IoT</a:t>
              </a:r>
              <a:r>
                <a:rPr lang="en-US" altLang="zh-CN" sz="1200" dirty="0">
                  <a:solidFill>
                    <a:schemeClr val="tx1">
                      <a:lumMod val="65000"/>
                      <a:lumOff val="35000"/>
                    </a:schemeClr>
                  </a:solidFill>
                </a:rPr>
                <a:t>) exceed the manual capacity. </a:t>
              </a:r>
            </a:p>
            <a:p>
              <a:pPr algn="just">
                <a:spcBef>
                  <a:spcPts val="600"/>
                </a:spcBef>
              </a:pPr>
              <a:r>
                <a:rPr lang="en-US" altLang="zh-CN" sz="1200" dirty="0">
                  <a:solidFill>
                    <a:schemeClr val="tx1">
                      <a:lumMod val="65000"/>
                      <a:lumOff val="35000"/>
                    </a:schemeClr>
                  </a:solidFill>
                </a:rPr>
                <a:t>Introducing ML/AI into network aims to </a:t>
              </a:r>
              <a:r>
                <a:rPr lang="en-US" altLang="zh-CN" sz="1200" b="1" dirty="0">
                  <a:solidFill>
                    <a:schemeClr val="tx1">
                      <a:lumMod val="65000"/>
                      <a:lumOff val="35000"/>
                    </a:schemeClr>
                  </a:solidFill>
                </a:rPr>
                <a:t>improve automation </a:t>
              </a:r>
              <a:r>
                <a:rPr lang="en-US" altLang="zh-CN" sz="1200" dirty="0">
                  <a:solidFill>
                    <a:schemeClr val="tx1">
                      <a:lumMod val="65000"/>
                      <a:lumOff val="35000"/>
                    </a:schemeClr>
                  </a:solidFill>
                </a:rPr>
                <a:t>(lots of runway)</a:t>
              </a:r>
            </a:p>
          </p:txBody>
        </p:sp>
        <p:sp>
          <p:nvSpPr>
            <p:cNvPr id="56" name="五边形 55"/>
            <p:cNvSpPr/>
            <p:nvPr/>
          </p:nvSpPr>
          <p:spPr>
            <a:xfrm>
              <a:off x="8227389" y="797028"/>
              <a:ext cx="1413471" cy="36898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en-US" altLang="zh-CN" sz="1400" dirty="0">
                  <a:solidFill>
                    <a:schemeClr val="bg1"/>
                  </a:solidFill>
                </a:rPr>
                <a:t>Automation</a:t>
              </a:r>
              <a:endParaRPr lang="zh-CN" altLang="en-US" sz="1400" dirty="0">
                <a:solidFill>
                  <a:schemeClr val="bg1"/>
                </a:solidFill>
              </a:endParaRPr>
            </a:p>
          </p:txBody>
        </p:sp>
      </p:grpSp>
      <p:pic>
        <p:nvPicPr>
          <p:cNvPr id="4" name="Picture 3">
            <a:extLst>
              <a:ext uri="{FF2B5EF4-FFF2-40B4-BE49-F238E27FC236}">
                <a16:creationId xmlns="" xmlns:a16="http://schemas.microsoft.com/office/drawing/2014/main" id="{415F8FF2-8D3B-674B-B530-DCCBA259058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85202" y="1366769"/>
            <a:ext cx="3471190" cy="1668244"/>
          </a:xfrm>
          <a:prstGeom prst="rect">
            <a:avLst/>
          </a:prstGeom>
        </p:spPr>
      </p:pic>
    </p:spTree>
    <p:extLst>
      <p:ext uri="{BB962C8B-B14F-4D97-AF65-F5344CB8AC3E}">
        <p14:creationId xmlns:p14="http://schemas.microsoft.com/office/powerpoint/2010/main" val="1129047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dirty="0"/>
              <a:t>ML/AI brings ……</a:t>
            </a:r>
          </a:p>
        </p:txBody>
      </p:sp>
      <p:sp>
        <p:nvSpPr>
          <p:cNvPr id="3" name="副标题 2"/>
          <p:cNvSpPr>
            <a:spLocks noGrp="1"/>
          </p:cNvSpPr>
          <p:nvPr>
            <p:ph type="subTitle" idx="1"/>
          </p:nvPr>
        </p:nvSpPr>
        <p:spPr/>
        <p:txBody>
          <a:bodyPr/>
          <a:lstStyle/>
          <a:p>
            <a:r>
              <a:rPr lang="en-US" dirty="0"/>
              <a:t>ML/AI can bring new functionality to the network</a:t>
            </a:r>
          </a:p>
        </p:txBody>
      </p:sp>
      <p:graphicFrame>
        <p:nvGraphicFramePr>
          <p:cNvPr id="16" name="表格 15"/>
          <p:cNvGraphicFramePr>
            <a:graphicFrameLocks noGrp="1"/>
          </p:cNvGraphicFramePr>
          <p:nvPr>
            <p:extLst>
              <p:ext uri="{D42A27DB-BD31-4B8C-83A1-F6EECF244321}">
                <p14:modId xmlns:p14="http://schemas.microsoft.com/office/powerpoint/2010/main" val="3171431592"/>
              </p:ext>
            </p:extLst>
          </p:nvPr>
        </p:nvGraphicFramePr>
        <p:xfrm>
          <a:off x="1147038" y="2135666"/>
          <a:ext cx="10207133" cy="3642752"/>
        </p:xfrm>
        <a:graphic>
          <a:graphicData uri="http://schemas.openxmlformats.org/drawingml/2006/table">
            <a:tbl>
              <a:tblPr firstRow="1" bandRow="1">
                <a:tableStyleId>{5FD0F851-EC5A-4D38-B0AD-8093EC10F338}</a:tableStyleId>
              </a:tblPr>
              <a:tblGrid>
                <a:gridCol w="3672408">
                  <a:extLst>
                    <a:ext uri="{9D8B030D-6E8A-4147-A177-3AD203B41FA5}">
                      <a16:colId xmlns="" xmlns:a16="http://schemas.microsoft.com/office/drawing/2014/main" val="20000"/>
                    </a:ext>
                  </a:extLst>
                </a:gridCol>
                <a:gridCol w="6534725">
                  <a:extLst>
                    <a:ext uri="{9D8B030D-6E8A-4147-A177-3AD203B41FA5}">
                      <a16:colId xmlns="" xmlns:a16="http://schemas.microsoft.com/office/drawing/2014/main" val="20001"/>
                    </a:ext>
                  </a:extLst>
                </a:gridCol>
              </a:tblGrid>
              <a:tr h="762392">
                <a:tc>
                  <a:txBody>
                    <a:bodyPr/>
                    <a:lstStyle/>
                    <a:p>
                      <a:pPr algn="ctr">
                        <a:spcBef>
                          <a:spcPts val="600"/>
                        </a:spcBef>
                      </a:pPr>
                      <a:r>
                        <a:rPr lang="en-US" dirty="0">
                          <a:solidFill>
                            <a:schemeClr val="tx1">
                              <a:lumMod val="65000"/>
                              <a:lumOff val="35000"/>
                            </a:schemeClr>
                          </a:solidFill>
                        </a:rPr>
                        <a:t>GOOD</a:t>
                      </a:r>
                      <a:r>
                        <a:rPr lang="en-US" baseline="0" dirty="0">
                          <a:solidFill>
                            <a:schemeClr val="tx1">
                              <a:lumMod val="65000"/>
                              <a:lumOff val="35000"/>
                            </a:schemeClr>
                          </a:solidFill>
                        </a:rPr>
                        <a:t> AT</a:t>
                      </a:r>
                      <a:endParaRPr lang="en-US" dirty="0">
                        <a:solidFill>
                          <a:schemeClr val="tx1">
                            <a:lumMod val="65000"/>
                            <a:lumOff val="35000"/>
                          </a:schemeClr>
                        </a:solidFill>
                      </a:endParaRPr>
                    </a:p>
                  </a:txBody>
                  <a:tcPr anchor="ctr"/>
                </a:tc>
                <a:tc>
                  <a:txBody>
                    <a:bodyPr/>
                    <a:lstStyle/>
                    <a:p>
                      <a:pPr algn="ctr">
                        <a:spcBef>
                          <a:spcPts val="600"/>
                        </a:spcBef>
                      </a:pPr>
                      <a:r>
                        <a:rPr lang="en-US" dirty="0">
                          <a:solidFill>
                            <a:schemeClr val="tx1">
                              <a:lumMod val="65000"/>
                              <a:lumOff val="35000"/>
                            </a:schemeClr>
                          </a:solidFill>
                        </a:rPr>
                        <a:t>VALUE</a:t>
                      </a:r>
                    </a:p>
                  </a:txBody>
                  <a:tcPr anchor="ctr"/>
                </a:tc>
                <a:extLst>
                  <a:ext uri="{0D108BD9-81ED-4DB2-BD59-A6C34878D82A}">
                    <a16:rowId xmlns="" xmlns:a16="http://schemas.microsoft.com/office/drawing/2014/main" val="10000"/>
                  </a:ext>
                </a:extLst>
              </a:tr>
              <a:tr h="817459">
                <a:tc>
                  <a:txBody>
                    <a:bodyPr/>
                    <a:lstStyle/>
                    <a:p>
                      <a:pPr>
                        <a:spcBef>
                          <a:spcPts val="600"/>
                        </a:spcBef>
                      </a:pPr>
                      <a:r>
                        <a:rPr lang="en-US" altLang="zh-CN" sz="2000" b="1" dirty="0">
                          <a:solidFill>
                            <a:schemeClr val="tx1">
                              <a:lumMod val="65000"/>
                              <a:lumOff val="35000"/>
                            </a:schemeClr>
                          </a:solidFill>
                        </a:rPr>
                        <a:t>Solving</a:t>
                      </a:r>
                      <a:r>
                        <a:rPr lang="en-US" altLang="zh-CN" sz="2000" b="1" baseline="0" dirty="0">
                          <a:solidFill>
                            <a:schemeClr val="tx1">
                              <a:lumMod val="65000"/>
                              <a:lumOff val="35000"/>
                            </a:schemeClr>
                          </a:solidFill>
                        </a:rPr>
                        <a:t> Complex Problems</a:t>
                      </a:r>
                      <a:endParaRPr lang="en-US" altLang="zh-CN" sz="2000" b="1" dirty="0">
                        <a:solidFill>
                          <a:schemeClr val="tx1">
                            <a:lumMod val="65000"/>
                            <a:lumOff val="35000"/>
                          </a:schemeClr>
                        </a:solidFill>
                      </a:endParaRPr>
                    </a:p>
                  </a:txBody>
                  <a:tcPr anchor="ctr"/>
                </a:tc>
                <a:tc>
                  <a:txBody>
                    <a:bodyPr/>
                    <a:lstStyle/>
                    <a:p>
                      <a:pPr>
                        <a:spcBef>
                          <a:spcPts val="600"/>
                        </a:spcBef>
                      </a:pPr>
                      <a:r>
                        <a:rPr lang="en-US" sz="2000" i="1" u="sng" dirty="0">
                          <a:solidFill>
                            <a:srgbClr val="C00000"/>
                          </a:solidFill>
                        </a:rPr>
                        <a:t>Dynamic Control</a:t>
                      </a:r>
                      <a:endParaRPr lang="en-US" sz="2000" i="1" u="sng" baseline="0" dirty="0">
                        <a:solidFill>
                          <a:srgbClr val="C00000"/>
                        </a:solidFill>
                      </a:endParaRPr>
                    </a:p>
                    <a:p>
                      <a:pPr>
                        <a:spcBef>
                          <a:spcPts val="600"/>
                        </a:spcBef>
                      </a:pPr>
                      <a:r>
                        <a:rPr lang="en-US" sz="1600" dirty="0">
                          <a:solidFill>
                            <a:schemeClr val="tx1">
                              <a:lumMod val="65000"/>
                              <a:lumOff val="35000"/>
                            </a:schemeClr>
                          </a:solidFill>
                        </a:rPr>
                        <a:t>Dynamically control the traffic both in overlay / underlay network and flow / packet level. Real-time and fine-grain policies. </a:t>
                      </a:r>
                    </a:p>
                  </a:txBody>
                  <a:tcPr anchor="ctr"/>
                </a:tc>
                <a:extLst>
                  <a:ext uri="{0D108BD9-81ED-4DB2-BD59-A6C34878D82A}">
                    <a16:rowId xmlns="" xmlns:a16="http://schemas.microsoft.com/office/drawing/2014/main" val="10001"/>
                  </a:ext>
                </a:extLst>
              </a:tr>
              <a:tr h="559314">
                <a:tc>
                  <a:txBody>
                    <a:bodyPr/>
                    <a:lstStyle/>
                    <a:p>
                      <a:pPr>
                        <a:spcBef>
                          <a:spcPts val="600"/>
                        </a:spcBef>
                      </a:pPr>
                      <a:r>
                        <a:rPr lang="en-US" sz="2000" b="1" dirty="0">
                          <a:solidFill>
                            <a:schemeClr val="tx1">
                              <a:lumMod val="65000"/>
                              <a:lumOff val="35000"/>
                            </a:schemeClr>
                          </a:solidFill>
                        </a:rPr>
                        <a:t>Automatic</a:t>
                      </a:r>
                      <a:r>
                        <a:rPr lang="en-US" sz="2000" b="1" baseline="0" dirty="0">
                          <a:solidFill>
                            <a:schemeClr val="tx1">
                              <a:lumMod val="65000"/>
                              <a:lumOff val="35000"/>
                            </a:schemeClr>
                          </a:solidFill>
                        </a:rPr>
                        <a:t> Decision-making</a:t>
                      </a:r>
                      <a:endParaRPr lang="en-US" sz="2000" b="1" dirty="0">
                        <a:solidFill>
                          <a:schemeClr val="tx1">
                            <a:lumMod val="65000"/>
                            <a:lumOff val="35000"/>
                          </a:schemeClr>
                        </a:solidFill>
                      </a:endParaRPr>
                    </a:p>
                  </a:txBody>
                  <a:tcPr anchor="ctr"/>
                </a:tc>
                <a:tc>
                  <a:txBody>
                    <a:bodyPr/>
                    <a:lstStyle/>
                    <a:p>
                      <a:pPr>
                        <a:spcBef>
                          <a:spcPts val="600"/>
                        </a:spcBef>
                      </a:pPr>
                      <a:r>
                        <a:rPr lang="en-US" sz="2000" i="1" u="sng" kern="1200" dirty="0">
                          <a:solidFill>
                            <a:srgbClr val="C00000"/>
                          </a:solidFill>
                          <a:latin typeface="+mn-lt"/>
                          <a:ea typeface="+mn-ea"/>
                          <a:cs typeface="+mn-cs"/>
                        </a:rPr>
                        <a:t>Lower OPEX</a:t>
                      </a:r>
                    </a:p>
                    <a:p>
                      <a:pPr>
                        <a:spcBef>
                          <a:spcPts val="600"/>
                        </a:spcBef>
                      </a:pPr>
                      <a:r>
                        <a:rPr lang="en-US" sz="1600" dirty="0">
                          <a:solidFill>
                            <a:schemeClr val="tx1">
                              <a:lumMod val="65000"/>
                              <a:lumOff val="35000"/>
                            </a:schemeClr>
                          </a:solidFill>
                        </a:rPr>
                        <a:t>Automatic decision-making simplifies the operation of network management. Less manual manipulation, less human cost. </a:t>
                      </a:r>
                    </a:p>
                  </a:txBody>
                  <a:tcPr anchor="ctr"/>
                </a:tc>
                <a:extLst>
                  <a:ext uri="{0D108BD9-81ED-4DB2-BD59-A6C34878D82A}">
                    <a16:rowId xmlns="" xmlns:a16="http://schemas.microsoft.com/office/drawing/2014/main" val="10002"/>
                  </a:ext>
                </a:extLst>
              </a:tr>
              <a:tr h="817459">
                <a:tc>
                  <a:txBody>
                    <a:bodyPr/>
                    <a:lstStyle/>
                    <a:p>
                      <a:pPr>
                        <a:spcBef>
                          <a:spcPts val="600"/>
                        </a:spcBef>
                      </a:pPr>
                      <a:r>
                        <a:rPr lang="en-US" sz="2000" b="1" dirty="0">
                          <a:solidFill>
                            <a:schemeClr val="tx1">
                              <a:lumMod val="65000"/>
                              <a:lumOff val="35000"/>
                            </a:schemeClr>
                          </a:solidFill>
                        </a:rPr>
                        <a:t>Mining</a:t>
                      </a:r>
                      <a:r>
                        <a:rPr lang="en-US" sz="2000" b="1" baseline="0" dirty="0">
                          <a:solidFill>
                            <a:schemeClr val="tx1">
                              <a:lumMod val="65000"/>
                              <a:lumOff val="35000"/>
                            </a:schemeClr>
                          </a:solidFill>
                        </a:rPr>
                        <a:t> and Modeling</a:t>
                      </a:r>
                      <a:endParaRPr lang="en-US" sz="2000" b="1" dirty="0">
                        <a:solidFill>
                          <a:schemeClr val="tx1">
                            <a:lumMod val="65000"/>
                            <a:lumOff val="35000"/>
                          </a:schemeClr>
                        </a:solidFill>
                      </a:endParaRPr>
                    </a:p>
                  </a:txBody>
                  <a:tcPr anchor="ctr"/>
                </a:tc>
                <a:tc>
                  <a:txBody>
                    <a:bodyPr/>
                    <a:lstStyle/>
                    <a:p>
                      <a:pPr>
                        <a:spcBef>
                          <a:spcPts val="600"/>
                        </a:spcBef>
                      </a:pPr>
                      <a:r>
                        <a:rPr lang="en-US" sz="2000" i="1" u="sng" kern="1200" dirty="0">
                          <a:solidFill>
                            <a:srgbClr val="C00000"/>
                          </a:solidFill>
                          <a:latin typeface="+mn-lt"/>
                          <a:ea typeface="+mn-ea"/>
                          <a:cs typeface="+mn-cs"/>
                        </a:rPr>
                        <a:t>Enable More</a:t>
                      </a:r>
                    </a:p>
                    <a:p>
                      <a:pPr>
                        <a:spcBef>
                          <a:spcPts val="600"/>
                        </a:spcBef>
                      </a:pPr>
                      <a:r>
                        <a:rPr lang="en-US" sz="1600" dirty="0">
                          <a:solidFill>
                            <a:schemeClr val="tx1">
                              <a:lumMod val="65000"/>
                              <a:lumOff val="35000"/>
                            </a:schemeClr>
                          </a:solidFill>
                        </a:rPr>
                        <a:t>Learning-based algorithms enable more abilities including prediction, inference, etc., which can proactively guarantee the </a:t>
                      </a:r>
                      <a:r>
                        <a:rPr lang="en-US" sz="1600" dirty="0" err="1">
                          <a:solidFill>
                            <a:schemeClr val="tx1">
                              <a:lumMod val="65000"/>
                              <a:lumOff val="35000"/>
                            </a:schemeClr>
                          </a:solidFill>
                        </a:rPr>
                        <a:t>QoS</a:t>
                      </a:r>
                      <a:r>
                        <a:rPr lang="en-US" sz="1600" dirty="0">
                          <a:solidFill>
                            <a:schemeClr val="tx1">
                              <a:lumMod val="65000"/>
                              <a:lumOff val="35000"/>
                            </a:schemeClr>
                          </a:solidFill>
                        </a:rPr>
                        <a:t> and </a:t>
                      </a:r>
                      <a:r>
                        <a:rPr lang="en-US" sz="1600" dirty="0" err="1">
                          <a:solidFill>
                            <a:schemeClr val="tx1">
                              <a:lumMod val="65000"/>
                              <a:lumOff val="35000"/>
                            </a:schemeClr>
                          </a:solidFill>
                        </a:rPr>
                        <a:t>QoE</a:t>
                      </a:r>
                      <a:r>
                        <a:rPr lang="en-US" sz="1600" dirty="0">
                          <a:solidFill>
                            <a:schemeClr val="tx1">
                              <a:lumMod val="65000"/>
                              <a:lumOff val="35000"/>
                            </a:schemeClr>
                          </a:solidFill>
                        </a:rPr>
                        <a:t>. </a:t>
                      </a:r>
                    </a:p>
                  </a:txBody>
                  <a:tcPr anchor="ct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4263357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dirty="0"/>
              <a:t>A Route to Network Intelligence</a:t>
            </a:r>
          </a:p>
        </p:txBody>
      </p:sp>
      <p:sp>
        <p:nvSpPr>
          <p:cNvPr id="5" name="副标题 4"/>
          <p:cNvSpPr>
            <a:spLocks noGrp="1"/>
          </p:cNvSpPr>
          <p:nvPr>
            <p:ph type="subTitle" idx="1"/>
          </p:nvPr>
        </p:nvSpPr>
        <p:spPr>
          <a:xfrm>
            <a:off x="192931" y="1277356"/>
            <a:ext cx="5976663" cy="5032758"/>
          </a:xfrm>
        </p:spPr>
        <p:txBody>
          <a:bodyPr>
            <a:noAutofit/>
          </a:bodyPr>
          <a:lstStyle/>
          <a:p>
            <a:pPr marL="76078" lvl="1" indent="-342900" algn="just">
              <a:buFont typeface="Arial" panose="020B0604020202020204" pitchFamily="34" charset="0"/>
              <a:buChar char="•"/>
            </a:pPr>
            <a:r>
              <a:rPr lang="en-US" altLang="zh-CN" sz="2000" b="1" dirty="0">
                <a:solidFill>
                  <a:schemeClr val="tx1">
                    <a:lumMod val="65000"/>
                    <a:lumOff val="35000"/>
                  </a:schemeClr>
                </a:solidFill>
              </a:rPr>
              <a:t>Routing</a:t>
            </a:r>
          </a:p>
          <a:p>
            <a:pPr marL="685800" lvl="2" indent="-342900" algn="just">
              <a:buFont typeface="Arial" panose="020B0604020202020204" pitchFamily="34" charset="0"/>
              <a:buChar char="–"/>
            </a:pPr>
            <a:r>
              <a:rPr lang="en-US" altLang="zh-CN" sz="1600" dirty="0">
                <a:solidFill>
                  <a:schemeClr val="tx1">
                    <a:lumMod val="65000"/>
                    <a:lumOff val="35000"/>
                  </a:schemeClr>
                </a:solidFill>
              </a:rPr>
              <a:t>“Self-Aware Networks: the Cognitive Packet Network and its Performance”</a:t>
            </a:r>
          </a:p>
          <a:p>
            <a:pPr marL="685800" lvl="2" indent="-342900" algn="just">
              <a:buFont typeface="Arial" panose="020B0604020202020204" pitchFamily="34" charset="0"/>
              <a:buChar char="–"/>
            </a:pPr>
            <a:r>
              <a:rPr lang="en-US" altLang="zh-CN" sz="1600" dirty="0">
                <a:solidFill>
                  <a:schemeClr val="tx1">
                    <a:lumMod val="65000"/>
                    <a:lumOff val="35000"/>
                  </a:schemeClr>
                </a:solidFill>
              </a:rPr>
              <a:t>“Towards a cognitive routing engine for software defined networks”</a:t>
            </a:r>
          </a:p>
          <a:p>
            <a:pPr marL="685800" lvl="2" indent="-342900" algn="just">
              <a:buFont typeface="Arial" panose="020B0604020202020204" pitchFamily="34" charset="0"/>
              <a:buChar char="–"/>
            </a:pPr>
            <a:r>
              <a:rPr lang="en-US" altLang="zh-CN" sz="1600" dirty="0">
                <a:solidFill>
                  <a:schemeClr val="tx1">
                    <a:lumMod val="65000"/>
                    <a:lumOff val="35000"/>
                  </a:schemeClr>
                </a:solidFill>
              </a:rPr>
              <a:t>Note: Distance vector routing vs. TD(0) learning</a:t>
            </a:r>
          </a:p>
          <a:p>
            <a:pPr marL="76078" lvl="1" indent="-342900" algn="just">
              <a:buFont typeface="Arial" panose="020B0604020202020204" pitchFamily="34" charset="0"/>
              <a:buChar char="•"/>
            </a:pPr>
            <a:r>
              <a:rPr lang="en-US" sz="2000" b="1" dirty="0">
                <a:solidFill>
                  <a:schemeClr val="tx1">
                    <a:lumMod val="65000"/>
                    <a:lumOff val="35000"/>
                  </a:schemeClr>
                </a:solidFill>
              </a:rPr>
              <a:t>Traffic Engineering</a:t>
            </a:r>
          </a:p>
          <a:p>
            <a:pPr marL="685800" lvl="2" indent="-342900" algn="just">
              <a:buFont typeface="Arial" pitchFamily="34" charset="0"/>
              <a:buChar char="–"/>
            </a:pPr>
            <a:r>
              <a:rPr lang="en-US" sz="1600" dirty="0">
                <a:solidFill>
                  <a:schemeClr val="tx1">
                    <a:lumMod val="65000"/>
                    <a:lumOff val="35000"/>
                  </a:schemeClr>
                </a:solidFill>
              </a:rPr>
              <a:t>“RLTE: Reinforcement Learning for Traffic-Engineering”</a:t>
            </a:r>
          </a:p>
          <a:p>
            <a:pPr marL="685800" lvl="2" indent="-342900" algn="just">
              <a:buFont typeface="Arial" pitchFamily="34" charset="0"/>
              <a:buChar char="–"/>
            </a:pPr>
            <a:r>
              <a:rPr lang="en-US" sz="1600" dirty="0">
                <a:solidFill>
                  <a:schemeClr val="tx1">
                    <a:lumMod val="65000"/>
                    <a:lumOff val="35000"/>
                  </a:schemeClr>
                </a:solidFill>
              </a:rPr>
              <a:t>“Experience-driven Networking: A Deep Reinforcement Learning based Approach”</a:t>
            </a:r>
          </a:p>
          <a:p>
            <a:pPr marL="76078" lvl="1" indent="-342900" algn="just">
              <a:buFont typeface="Arial" panose="020B0604020202020204" pitchFamily="34" charset="0"/>
              <a:buChar char="•"/>
            </a:pPr>
            <a:r>
              <a:rPr lang="en-US" sz="2000" b="1" dirty="0">
                <a:solidFill>
                  <a:schemeClr val="tx1">
                    <a:lumMod val="65000"/>
                    <a:lumOff val="35000"/>
                  </a:schemeClr>
                </a:solidFill>
              </a:rPr>
              <a:t>Resource Management</a:t>
            </a:r>
          </a:p>
          <a:p>
            <a:pPr marL="685800" lvl="2" indent="-342900" algn="just">
              <a:buFont typeface="Arial" pitchFamily="34" charset="0"/>
              <a:buChar char="–"/>
            </a:pPr>
            <a:r>
              <a:rPr lang="en-US" sz="1600" dirty="0">
                <a:solidFill>
                  <a:schemeClr val="tx1">
                    <a:lumMod val="65000"/>
                    <a:lumOff val="35000"/>
                  </a:schemeClr>
                </a:solidFill>
              </a:rPr>
              <a:t>“Resource Management with Deep Reinforcement Learning” </a:t>
            </a:r>
          </a:p>
          <a:p>
            <a:pPr marL="76078" lvl="1" indent="-342900" algn="just">
              <a:buFont typeface="Arial" panose="020B0604020202020204" pitchFamily="34" charset="0"/>
              <a:buChar char="•"/>
            </a:pPr>
            <a:r>
              <a:rPr lang="en-US" sz="2000" b="1" dirty="0">
                <a:solidFill>
                  <a:schemeClr val="tx1">
                    <a:lumMod val="65000"/>
                    <a:lumOff val="35000"/>
                  </a:schemeClr>
                </a:solidFill>
              </a:rPr>
              <a:t>Congestion Control</a:t>
            </a:r>
          </a:p>
          <a:p>
            <a:pPr marL="685800" lvl="2" indent="-342900" algn="just">
              <a:buFont typeface="Arial" pitchFamily="34" charset="0"/>
              <a:buChar char="–"/>
            </a:pPr>
            <a:r>
              <a:rPr lang="en-US" sz="1600" dirty="0">
                <a:solidFill>
                  <a:schemeClr val="tx1">
                    <a:lumMod val="65000"/>
                    <a:lumOff val="35000"/>
                  </a:schemeClr>
                </a:solidFill>
              </a:rPr>
              <a:t>“TCP ex </a:t>
            </a:r>
            <a:r>
              <a:rPr lang="en-US" sz="1600" dirty="0" err="1">
                <a:solidFill>
                  <a:schemeClr val="tx1">
                    <a:lumMod val="65000"/>
                    <a:lumOff val="35000"/>
                  </a:schemeClr>
                </a:solidFill>
              </a:rPr>
              <a:t>Machina</a:t>
            </a:r>
            <a:r>
              <a:rPr lang="en-US" sz="1600" dirty="0">
                <a:solidFill>
                  <a:schemeClr val="tx1">
                    <a:lumMod val="65000"/>
                    <a:lumOff val="35000"/>
                  </a:schemeClr>
                </a:solidFill>
              </a:rPr>
              <a:t>: Computer-Generated Congestion Control”</a:t>
            </a:r>
          </a:p>
          <a:p>
            <a:pPr marL="685800" lvl="2" indent="-342900" algn="just">
              <a:buFont typeface="Arial" pitchFamily="34" charset="0"/>
              <a:buChar char="–"/>
            </a:pPr>
            <a:r>
              <a:rPr lang="en-US" sz="1600" dirty="0">
                <a:solidFill>
                  <a:schemeClr val="tx1">
                    <a:lumMod val="65000"/>
                    <a:lumOff val="35000"/>
                  </a:schemeClr>
                </a:solidFill>
              </a:rPr>
              <a:t>“An experimental study of the learnability of congestion control”</a:t>
            </a:r>
          </a:p>
        </p:txBody>
      </p:sp>
      <p:graphicFrame>
        <p:nvGraphicFramePr>
          <p:cNvPr id="4" name="表格 3"/>
          <p:cNvGraphicFramePr>
            <a:graphicFrameLocks noGrp="1"/>
          </p:cNvGraphicFramePr>
          <p:nvPr>
            <p:extLst>
              <p:ext uri="{D42A27DB-BD31-4B8C-83A1-F6EECF244321}">
                <p14:modId xmlns:p14="http://schemas.microsoft.com/office/powerpoint/2010/main" val="1353180968"/>
              </p:ext>
            </p:extLst>
          </p:nvPr>
        </p:nvGraphicFramePr>
        <p:xfrm>
          <a:off x="6180602" y="1642355"/>
          <a:ext cx="5872891" cy="4277360"/>
        </p:xfrm>
        <a:graphic>
          <a:graphicData uri="http://schemas.openxmlformats.org/drawingml/2006/table">
            <a:tbl>
              <a:tblPr firstRow="1" bandRow="1">
                <a:tableStyleId>{C083E6E3-FA7D-4D7B-A595-EF9225AFEA82}</a:tableStyleId>
              </a:tblPr>
              <a:tblGrid>
                <a:gridCol w="1031646">
                  <a:extLst>
                    <a:ext uri="{9D8B030D-6E8A-4147-A177-3AD203B41FA5}">
                      <a16:colId xmlns="" xmlns:a16="http://schemas.microsoft.com/office/drawing/2014/main" val="20000"/>
                    </a:ext>
                  </a:extLst>
                </a:gridCol>
                <a:gridCol w="4841245">
                  <a:extLst>
                    <a:ext uri="{9D8B030D-6E8A-4147-A177-3AD203B41FA5}">
                      <a16:colId xmlns="" xmlns:a16="http://schemas.microsoft.com/office/drawing/2014/main" val="20001"/>
                    </a:ext>
                  </a:extLst>
                </a:gridCol>
              </a:tblGrid>
              <a:tr h="370840">
                <a:tc>
                  <a:txBody>
                    <a:bodyPr/>
                    <a:lstStyle/>
                    <a:p>
                      <a:pPr algn="ctr"/>
                      <a:endParaRPr lang="zh-CN" altLang="en-US" sz="2000" dirty="0"/>
                    </a:p>
                  </a:txBody>
                  <a:tcPr/>
                </a:tc>
                <a:tc>
                  <a:txBody>
                    <a:bodyPr/>
                    <a:lstStyle/>
                    <a:p>
                      <a:pPr algn="ctr"/>
                      <a:r>
                        <a:rPr lang="en-US" altLang="zh-CN" sz="3200" b="0" u="none" dirty="0"/>
                        <a:t>Rollout</a:t>
                      </a:r>
                      <a:endParaRPr lang="zh-CN" altLang="en-US" sz="2000" b="0" u="none" dirty="0"/>
                    </a:p>
                  </a:txBody>
                  <a:tcPr/>
                </a:tc>
                <a:extLst>
                  <a:ext uri="{0D108BD9-81ED-4DB2-BD59-A6C34878D82A}">
                    <a16:rowId xmlns="" xmlns:a16="http://schemas.microsoft.com/office/drawing/2014/main" val="10000"/>
                  </a:ext>
                </a:extLst>
              </a:tr>
              <a:tr h="370840">
                <a:tc>
                  <a:txBody>
                    <a:bodyPr/>
                    <a:lstStyle/>
                    <a:p>
                      <a:pPr algn="ctr"/>
                      <a:r>
                        <a:rPr lang="en-US" altLang="zh-CN" sz="1600" dirty="0"/>
                        <a:t>1</a:t>
                      </a:r>
                      <a:endParaRPr lang="zh-CN" altLang="en-US" sz="1600" dirty="0"/>
                    </a:p>
                  </a:txBody>
                  <a:tcPr anchor="ctr"/>
                </a:tc>
                <a:tc>
                  <a:txBody>
                    <a:bodyPr/>
                    <a:lstStyle/>
                    <a:p>
                      <a:pPr algn="just"/>
                      <a:r>
                        <a:rPr lang="en-US" altLang="zh-CN" sz="1600" b="1" dirty="0"/>
                        <a:t>Best Effort: </a:t>
                      </a:r>
                      <a:r>
                        <a:rPr lang="en-US" altLang="zh-CN" sz="1600" baseline="0" dirty="0"/>
                        <a:t> No traffic optimization</a:t>
                      </a:r>
                      <a:endParaRPr lang="zh-CN" altLang="en-US" sz="1600" dirty="0"/>
                    </a:p>
                  </a:txBody>
                  <a:tcPr/>
                </a:tc>
                <a:extLst>
                  <a:ext uri="{0D108BD9-81ED-4DB2-BD59-A6C34878D82A}">
                    <a16:rowId xmlns="" xmlns:a16="http://schemas.microsoft.com/office/drawing/2014/main" val="10001"/>
                  </a:ext>
                </a:extLst>
              </a:tr>
              <a:tr h="370840">
                <a:tc>
                  <a:txBody>
                    <a:bodyPr/>
                    <a:lstStyle/>
                    <a:p>
                      <a:pPr algn="ctr"/>
                      <a:r>
                        <a:rPr lang="en-US" altLang="zh-CN" sz="1600" dirty="0"/>
                        <a:t>2</a:t>
                      </a:r>
                      <a:endParaRPr lang="zh-CN" altLang="en-US" sz="1600" dirty="0"/>
                    </a:p>
                  </a:txBody>
                  <a:tcPr anchor="ctr"/>
                </a:tc>
                <a:tc>
                  <a:txBody>
                    <a:bodyPr/>
                    <a:lstStyle/>
                    <a:p>
                      <a:pPr marL="0" marR="0" lvl="0" indent="0" algn="just" defTabSz="1219241" rtl="0" eaLnBrk="1" fontAlgn="auto" latinLnBrk="0" hangingPunct="1">
                        <a:lnSpc>
                          <a:spcPct val="100000"/>
                        </a:lnSpc>
                        <a:spcBef>
                          <a:spcPts val="0"/>
                        </a:spcBef>
                        <a:spcAft>
                          <a:spcPts val="0"/>
                        </a:spcAft>
                        <a:buClrTx/>
                        <a:buSzTx/>
                        <a:buFontTx/>
                        <a:buNone/>
                        <a:tabLst/>
                        <a:defRPr/>
                      </a:pPr>
                      <a:r>
                        <a:rPr lang="en-US" altLang="zh-CN" sz="1600" b="1" dirty="0"/>
                        <a:t>Traditional</a:t>
                      </a:r>
                      <a:r>
                        <a:rPr lang="en-US" altLang="zh-CN" sz="1600" b="1" baseline="0" dirty="0"/>
                        <a:t> TE</a:t>
                      </a:r>
                      <a:r>
                        <a:rPr lang="en-US" altLang="zh-CN" sz="1600" baseline="0" dirty="0"/>
                        <a:t>:  Use static policy to optimize traffic. </a:t>
                      </a:r>
                      <a:endParaRPr lang="zh-CN" altLang="en-US" sz="1600" dirty="0"/>
                    </a:p>
                  </a:txBody>
                  <a:tcPr/>
                </a:tc>
                <a:extLst>
                  <a:ext uri="{0D108BD9-81ED-4DB2-BD59-A6C34878D82A}">
                    <a16:rowId xmlns="" xmlns:a16="http://schemas.microsoft.com/office/drawing/2014/main" val="10002"/>
                  </a:ext>
                </a:extLst>
              </a:tr>
              <a:tr h="370840">
                <a:tc>
                  <a:txBody>
                    <a:bodyPr/>
                    <a:lstStyle/>
                    <a:p>
                      <a:pPr algn="ctr"/>
                      <a:r>
                        <a:rPr lang="en-US" altLang="zh-CN" sz="1600" dirty="0"/>
                        <a:t>3</a:t>
                      </a:r>
                      <a:endParaRPr lang="zh-CN" altLang="en-US" sz="1600" dirty="0"/>
                    </a:p>
                  </a:txBody>
                  <a:tcPr anchor="ctr"/>
                </a:tc>
                <a:tc>
                  <a:txBody>
                    <a:bodyPr/>
                    <a:lstStyle/>
                    <a:p>
                      <a:pPr algn="just"/>
                      <a:r>
                        <a:rPr lang="en-US" altLang="zh-CN" sz="1600" b="1" dirty="0"/>
                        <a:t>Open Loop Control</a:t>
                      </a:r>
                      <a:r>
                        <a:rPr lang="en-US" altLang="zh-CN" sz="1600" dirty="0"/>
                        <a:t>: Based on stage</a:t>
                      </a:r>
                      <a:r>
                        <a:rPr lang="en-US" altLang="zh-CN" sz="1600" baseline="0" dirty="0"/>
                        <a:t> 2, implement traffic monitoring and recognition. Manually make the policies and adjust the network configuration in period.</a:t>
                      </a:r>
                      <a:endParaRPr lang="zh-CN" altLang="en-US" sz="1600" dirty="0"/>
                    </a:p>
                  </a:txBody>
                  <a:tcPr/>
                </a:tc>
                <a:extLst>
                  <a:ext uri="{0D108BD9-81ED-4DB2-BD59-A6C34878D82A}">
                    <a16:rowId xmlns="" xmlns:a16="http://schemas.microsoft.com/office/drawing/2014/main" val="10003"/>
                  </a:ext>
                </a:extLst>
              </a:tr>
              <a:tr h="370840">
                <a:tc>
                  <a:txBody>
                    <a:bodyPr/>
                    <a:lstStyle/>
                    <a:p>
                      <a:pPr algn="ctr"/>
                      <a:r>
                        <a:rPr lang="en-US" altLang="zh-CN" sz="1600" dirty="0"/>
                        <a:t>4</a:t>
                      </a:r>
                      <a:endParaRPr lang="zh-CN" altLang="en-US" sz="1600" dirty="0"/>
                    </a:p>
                  </a:txBody>
                  <a:tcPr anchor="ctr"/>
                </a:tc>
                <a:tc>
                  <a:txBody>
                    <a:bodyPr/>
                    <a:lstStyle/>
                    <a:p>
                      <a:pPr algn="just"/>
                      <a:r>
                        <a:rPr lang="en-US" altLang="zh-CN" sz="1600" b="1" dirty="0"/>
                        <a:t>Closed Loop Control</a:t>
                      </a:r>
                      <a:r>
                        <a:rPr lang="en-US" altLang="zh-CN" sz="1600" dirty="0"/>
                        <a:t>: Based on stage</a:t>
                      </a:r>
                      <a:r>
                        <a:rPr lang="en-US" altLang="zh-CN" sz="1600" baseline="0" dirty="0"/>
                        <a:t> 3, some (but not all) network policies can be deployed and executed automatically and others retain human decision-making (e.g. via recommender systems)</a:t>
                      </a:r>
                      <a:endParaRPr lang="zh-CN" altLang="en-US" sz="1600" dirty="0"/>
                    </a:p>
                  </a:txBody>
                  <a:tcPr/>
                </a:tc>
                <a:extLst>
                  <a:ext uri="{0D108BD9-81ED-4DB2-BD59-A6C34878D82A}">
                    <a16:rowId xmlns="" xmlns:a16="http://schemas.microsoft.com/office/drawing/2014/main" val="10004"/>
                  </a:ext>
                </a:extLst>
              </a:tr>
              <a:tr h="370840">
                <a:tc>
                  <a:txBody>
                    <a:bodyPr/>
                    <a:lstStyle/>
                    <a:p>
                      <a:pPr algn="ctr"/>
                      <a:r>
                        <a:rPr lang="en-US" altLang="zh-CN" sz="1600" dirty="0"/>
                        <a:t>5</a:t>
                      </a:r>
                      <a:endParaRPr lang="zh-CN" altLang="en-US" sz="1600" dirty="0"/>
                    </a:p>
                  </a:txBody>
                  <a:tcPr anchor="ctr"/>
                </a:tc>
                <a:tc>
                  <a:txBody>
                    <a:bodyPr/>
                    <a:lstStyle/>
                    <a:p>
                      <a:pPr marL="0" marR="0" lvl="0" indent="0" algn="just" defTabSz="1219241" rtl="0" eaLnBrk="1" fontAlgn="auto" latinLnBrk="0" hangingPunct="1">
                        <a:lnSpc>
                          <a:spcPct val="100000"/>
                        </a:lnSpc>
                        <a:spcBef>
                          <a:spcPts val="0"/>
                        </a:spcBef>
                        <a:spcAft>
                          <a:spcPts val="0"/>
                        </a:spcAft>
                        <a:buClrTx/>
                        <a:buSzTx/>
                        <a:buFontTx/>
                        <a:buNone/>
                        <a:tabLst/>
                        <a:defRPr/>
                      </a:pPr>
                      <a:r>
                        <a:rPr lang="en-US" altLang="zh-CN" sz="1600" b="1" dirty="0"/>
                        <a:t>Autonomous Networking</a:t>
                      </a:r>
                      <a:r>
                        <a:rPr lang="en-US" altLang="zh-CN" sz="1600" dirty="0"/>
                        <a:t>: Based on stage 4, all the network</a:t>
                      </a:r>
                      <a:r>
                        <a:rPr lang="en-US" altLang="zh-CN" sz="1600" baseline="0" dirty="0"/>
                        <a:t> policies can be deployed and executed automatically. Again, retain open loop control</a:t>
                      </a:r>
                      <a:endParaRPr lang="zh-CN" altLang="en-US" sz="1600" dirty="0"/>
                    </a:p>
                  </a:txBody>
                  <a:tcPr/>
                </a:tc>
                <a:extLst>
                  <a:ext uri="{0D108BD9-81ED-4DB2-BD59-A6C34878D82A}">
                    <a16:rowId xmlns="" xmlns:a16="http://schemas.microsoft.com/office/drawing/2014/main" val="10005"/>
                  </a:ext>
                </a:extLst>
              </a:tr>
            </a:tbl>
          </a:graphicData>
        </a:graphic>
      </p:graphicFrame>
      <p:pic>
        <p:nvPicPr>
          <p:cNvPr id="7" name="Picture 6">
            <a:extLst>
              <a:ext uri="{FF2B5EF4-FFF2-40B4-BE49-F238E27FC236}">
                <a16:creationId xmlns="" xmlns:a16="http://schemas.microsoft.com/office/drawing/2014/main" id="{0746EB33-80B2-A44B-9FD5-17308FE990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9755" y="1977635"/>
            <a:ext cx="3390900" cy="3606800"/>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513417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dirty="0"/>
              <a:t>Agenda</a:t>
            </a:r>
            <a:endParaRPr lang="zh-CN" altLang="en-US" dirty="0"/>
          </a:p>
        </p:txBody>
      </p:sp>
      <p:sp>
        <p:nvSpPr>
          <p:cNvPr id="5" name="副标题 4"/>
          <p:cNvSpPr>
            <a:spLocks noGrp="1"/>
          </p:cNvSpPr>
          <p:nvPr>
            <p:ph type="subTitle" idx="1"/>
          </p:nvPr>
        </p:nvSpPr>
        <p:spPr/>
        <p:txBody>
          <a:bodyPr>
            <a:normAutofit/>
          </a:bodyPr>
          <a:lstStyle/>
          <a:p>
            <a:pPr marL="342900" indent="-342900">
              <a:spcBef>
                <a:spcPts val="600"/>
              </a:spcBef>
              <a:spcAft>
                <a:spcPts val="600"/>
              </a:spcAft>
              <a:buFont typeface="Arial" panose="020B0604020202020204" pitchFamily="34" charset="0"/>
              <a:buChar char="•"/>
            </a:pPr>
            <a:r>
              <a:rPr lang="en-US" altLang="zh-CN" dirty="0">
                <a:solidFill>
                  <a:schemeClr val="bg1">
                    <a:lumMod val="65000"/>
                  </a:schemeClr>
                </a:solidFill>
              </a:rPr>
              <a:t>What can ML/AI bring to the network?</a:t>
            </a:r>
          </a:p>
          <a:p>
            <a:pPr marL="342900" indent="-342900">
              <a:spcBef>
                <a:spcPts val="600"/>
              </a:spcBef>
              <a:spcAft>
                <a:spcPts val="600"/>
              </a:spcAft>
              <a:buFont typeface="Arial" panose="020B0604020202020204" pitchFamily="34" charset="0"/>
              <a:buChar char="•"/>
            </a:pPr>
            <a:r>
              <a:rPr lang="en-US" altLang="zh-CN" dirty="0">
                <a:solidFill>
                  <a:schemeClr val="bg1">
                    <a:lumMod val="65000"/>
                  </a:schemeClr>
                </a:solidFill>
              </a:rPr>
              <a:t>Huawei’s Approach: </a:t>
            </a:r>
            <a:r>
              <a:rPr lang="en-US" altLang="zh-CN" dirty="0" smtClean="0">
                <a:solidFill>
                  <a:schemeClr val="bg1">
                    <a:lumMod val="65000"/>
                  </a:schemeClr>
                </a:solidFill>
              </a:rPr>
              <a:t>Intelligent Network Infrastructure </a:t>
            </a:r>
            <a:endParaRPr lang="en-US" altLang="zh-CN" dirty="0">
              <a:solidFill>
                <a:schemeClr val="bg1">
                  <a:lumMod val="65000"/>
                </a:schemeClr>
              </a:solidFill>
            </a:endParaRPr>
          </a:p>
          <a:p>
            <a:pPr marL="342900" indent="-342900">
              <a:spcBef>
                <a:spcPts val="600"/>
              </a:spcBef>
              <a:spcAft>
                <a:spcPts val="600"/>
              </a:spcAft>
              <a:buFont typeface="Arial" panose="020B0604020202020204" pitchFamily="34" charset="0"/>
              <a:buChar char="•"/>
            </a:pPr>
            <a:r>
              <a:rPr lang="en-US" altLang="zh-CN" dirty="0"/>
              <a:t>       - The Architecture and Impacts</a:t>
            </a:r>
          </a:p>
          <a:p>
            <a:pPr marL="342900" indent="-342900">
              <a:spcBef>
                <a:spcPts val="600"/>
              </a:spcBef>
              <a:spcAft>
                <a:spcPts val="600"/>
              </a:spcAft>
              <a:buFont typeface="Arial" panose="020B0604020202020204" pitchFamily="34" charset="0"/>
              <a:buChar char="•"/>
            </a:pPr>
            <a:r>
              <a:rPr lang="en-US" altLang="zh-CN" dirty="0"/>
              <a:t>       - Key Technologies</a:t>
            </a:r>
          </a:p>
          <a:p>
            <a:pPr marL="342900" indent="-342900">
              <a:spcBef>
                <a:spcPts val="600"/>
              </a:spcBef>
              <a:spcAft>
                <a:spcPts val="600"/>
              </a:spcAft>
              <a:buFont typeface="Arial" panose="020B0604020202020204" pitchFamily="34" charset="0"/>
              <a:buChar char="•"/>
            </a:pPr>
            <a:r>
              <a:rPr lang="en-US" altLang="zh-CN" dirty="0"/>
              <a:t>       - Case Studies</a:t>
            </a:r>
          </a:p>
          <a:p>
            <a:pPr marL="342900" indent="-342900">
              <a:spcBef>
                <a:spcPts val="600"/>
              </a:spcBef>
              <a:spcAft>
                <a:spcPts val="600"/>
              </a:spcAft>
              <a:buFont typeface="Arial" panose="020B0604020202020204" pitchFamily="34" charset="0"/>
              <a:buChar char="•"/>
            </a:pPr>
            <a:r>
              <a:rPr lang="en-US" altLang="zh-CN" dirty="0"/>
              <a:t>Roadmap</a:t>
            </a:r>
          </a:p>
        </p:txBody>
      </p:sp>
    </p:spTree>
    <p:extLst>
      <p:ext uri="{BB962C8B-B14F-4D97-AF65-F5344CB8AC3E}">
        <p14:creationId xmlns:p14="http://schemas.microsoft.com/office/powerpoint/2010/main" val="1654600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dirty="0"/>
              <a:t>The Architecture</a:t>
            </a:r>
          </a:p>
        </p:txBody>
      </p:sp>
      <p:sp>
        <p:nvSpPr>
          <p:cNvPr id="4" name="圆角矩形 3"/>
          <p:cNvSpPr/>
          <p:nvPr/>
        </p:nvSpPr>
        <p:spPr>
          <a:xfrm>
            <a:off x="535609" y="4760935"/>
            <a:ext cx="3839678" cy="1272170"/>
          </a:xfrm>
          <a:prstGeom prst="roundRect">
            <a:avLst/>
          </a:prstGeom>
          <a:solidFill>
            <a:schemeClr val="accent1">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Picture 5" descr="云(色3)"/>
          <p:cNvPicPr>
            <a:picLocks noChangeAspect="1" noChangeArrowheads="1"/>
          </p:cNvPicPr>
          <p:nvPr/>
        </p:nvPicPr>
        <p:blipFill>
          <a:blip r:embed="rId3" cstate="print"/>
          <a:srcRect/>
          <a:stretch>
            <a:fillRect/>
          </a:stretch>
        </p:blipFill>
        <p:spPr bwMode="auto">
          <a:xfrm>
            <a:off x="961816" y="2822322"/>
            <a:ext cx="3097150" cy="1008345"/>
          </a:xfrm>
          <a:prstGeom prst="rect">
            <a:avLst/>
          </a:prstGeom>
          <a:noFill/>
          <a:ln>
            <a:noFill/>
          </a:ln>
        </p:spPr>
      </p:pic>
      <p:cxnSp>
        <p:nvCxnSpPr>
          <p:cNvPr id="6" name="直接连接符 5"/>
          <p:cNvCxnSpPr/>
          <p:nvPr/>
        </p:nvCxnSpPr>
        <p:spPr bwMode="auto">
          <a:xfrm flipH="1">
            <a:off x="2800517" y="1594114"/>
            <a:ext cx="3107" cy="288171"/>
          </a:xfrm>
          <a:prstGeom prst="line">
            <a:avLst/>
          </a:prstGeom>
          <a:noFill/>
          <a:ln w="9525" cap="flat" cmpd="sng" algn="ctr">
            <a:solidFill>
              <a:schemeClr val="bg1"/>
            </a:solidFill>
            <a:prstDash val="lgDashDotDot"/>
            <a:round/>
            <a:headEnd type="none" w="med" len="med"/>
            <a:tailEnd type="none" w="med" len="med"/>
          </a:ln>
          <a:effectLst/>
        </p:spPr>
      </p:cxnSp>
      <p:sp>
        <p:nvSpPr>
          <p:cNvPr id="7" name="圆角矩形 6"/>
          <p:cNvSpPr/>
          <p:nvPr/>
        </p:nvSpPr>
        <p:spPr bwMode="auto">
          <a:xfrm>
            <a:off x="2348315" y="1666305"/>
            <a:ext cx="230452" cy="262642"/>
          </a:xfrm>
          <a:prstGeom prst="roundRect">
            <a:avLst/>
          </a:prstGeom>
          <a:noFill/>
          <a:ln w="9525" cap="flat" cmpd="sng" algn="ctr">
            <a:solidFill>
              <a:schemeClr val="tx2">
                <a:lumMod val="75000"/>
              </a:schemeClr>
            </a:solidFill>
            <a:prstDash val="solid"/>
            <a:round/>
            <a:headEnd type="none" w="med" len="med"/>
            <a:tailEnd type="none" w="med" len="med"/>
          </a:ln>
          <a:effectLst/>
        </p:spPr>
        <p:txBody>
          <a:bodyPr vert="horz" wrap="square" lIns="79216" tIns="39608" rIns="79216" bIns="39608" numCol="1" rtlCol="0" anchor="t" anchorCtr="0" compatLnSpc="1">
            <a:prstTxWarp prst="textNoShape">
              <a:avLst/>
            </a:prstTxWarp>
            <a:spAutoFit/>
          </a:bodyPr>
          <a:lstStyle/>
          <a:p>
            <a:pPr defTabSz="801848" fontAlgn="base">
              <a:spcBef>
                <a:spcPct val="0"/>
              </a:spcBef>
              <a:spcAft>
                <a:spcPct val="0"/>
              </a:spcAft>
            </a:pPr>
            <a:endParaRPr lang="zh-CN" altLang="en-US" sz="1000" dirty="0">
              <a:latin typeface="FrutigerNext LT Regular" pitchFamily="34" charset="0"/>
              <a:ea typeface="ＭＳ Ｐゴシック" pitchFamily="34" charset="-128"/>
            </a:endParaRPr>
          </a:p>
        </p:txBody>
      </p:sp>
      <p:sp>
        <p:nvSpPr>
          <p:cNvPr id="8" name="椭圆 7"/>
          <p:cNvSpPr/>
          <p:nvPr/>
        </p:nvSpPr>
        <p:spPr bwMode="auto">
          <a:xfrm>
            <a:off x="3016476" y="3023584"/>
            <a:ext cx="231689" cy="224250"/>
          </a:xfrm>
          <a:prstGeom prst="ellipse">
            <a:avLst/>
          </a:prstGeom>
          <a:noFill/>
          <a:ln w="9525" cap="flat" cmpd="sng" algn="ctr">
            <a:solidFill>
              <a:schemeClr val="tx2"/>
            </a:solidFill>
            <a:prstDash val="solid"/>
            <a:round/>
            <a:headEnd type="none" w="med" len="med"/>
            <a:tailEnd type="none" w="med" len="med"/>
          </a:ln>
          <a:effectLst/>
        </p:spPr>
        <p:txBody>
          <a:bodyPr vert="horz" wrap="square" lIns="79216" tIns="39608" rIns="79216" bIns="39608" numCol="1" rtlCol="0" anchor="t" anchorCtr="0" compatLnSpc="1">
            <a:prstTxWarp prst="textNoShape">
              <a:avLst/>
            </a:prstTxWarp>
            <a:noAutofit/>
          </a:bodyPr>
          <a:lstStyle/>
          <a:p>
            <a:pPr defTabSz="801848" fontAlgn="base">
              <a:spcBef>
                <a:spcPct val="0"/>
              </a:spcBef>
              <a:spcAft>
                <a:spcPct val="0"/>
              </a:spcAft>
            </a:pPr>
            <a:endParaRPr lang="zh-CN" altLang="en-US" sz="1000" dirty="0">
              <a:latin typeface="FrutigerNext LT Regular" pitchFamily="34" charset="0"/>
              <a:ea typeface="ＭＳ Ｐゴシック" pitchFamily="34" charset="-128"/>
            </a:endParaRPr>
          </a:p>
        </p:txBody>
      </p:sp>
      <p:sp>
        <p:nvSpPr>
          <p:cNvPr id="9" name="椭圆 8"/>
          <p:cNvSpPr/>
          <p:nvPr/>
        </p:nvSpPr>
        <p:spPr bwMode="auto">
          <a:xfrm>
            <a:off x="2381008" y="3464670"/>
            <a:ext cx="231689" cy="224250"/>
          </a:xfrm>
          <a:prstGeom prst="ellipse">
            <a:avLst/>
          </a:prstGeom>
          <a:noFill/>
          <a:ln w="9525" cap="flat" cmpd="sng" algn="ctr">
            <a:solidFill>
              <a:schemeClr val="tx2"/>
            </a:solidFill>
            <a:prstDash val="solid"/>
            <a:round/>
            <a:headEnd type="none" w="med" len="med"/>
            <a:tailEnd type="none" w="med" len="med"/>
          </a:ln>
          <a:effectLst/>
        </p:spPr>
        <p:txBody>
          <a:bodyPr vert="horz" wrap="square" lIns="79216" tIns="39608" rIns="79216" bIns="39608" numCol="1" rtlCol="0" anchor="t" anchorCtr="0" compatLnSpc="1">
            <a:prstTxWarp prst="textNoShape">
              <a:avLst/>
            </a:prstTxWarp>
            <a:noAutofit/>
          </a:bodyPr>
          <a:lstStyle/>
          <a:p>
            <a:pPr defTabSz="801848" fontAlgn="base">
              <a:spcBef>
                <a:spcPct val="0"/>
              </a:spcBef>
              <a:spcAft>
                <a:spcPct val="0"/>
              </a:spcAft>
            </a:pPr>
            <a:endParaRPr lang="zh-CN" altLang="en-US" sz="1000" dirty="0">
              <a:latin typeface="FrutigerNext LT Regular" pitchFamily="34" charset="0"/>
              <a:ea typeface="ＭＳ Ｐゴシック" pitchFamily="34" charset="-128"/>
            </a:endParaRPr>
          </a:p>
        </p:txBody>
      </p:sp>
      <p:cxnSp>
        <p:nvCxnSpPr>
          <p:cNvPr id="10" name="直接连接符 9"/>
          <p:cNvCxnSpPr>
            <a:stCxn id="8" idx="4"/>
            <a:endCxn id="9" idx="7"/>
          </p:cNvCxnSpPr>
          <p:nvPr/>
        </p:nvCxnSpPr>
        <p:spPr bwMode="auto">
          <a:xfrm flipH="1">
            <a:off x="2578767" y="3247834"/>
            <a:ext cx="553554" cy="249677"/>
          </a:xfrm>
          <a:prstGeom prst="line">
            <a:avLst/>
          </a:prstGeom>
          <a:noFill/>
          <a:ln w="9525" cap="flat" cmpd="sng" algn="ctr">
            <a:solidFill>
              <a:schemeClr val="tx2"/>
            </a:solidFill>
            <a:prstDash val="solid"/>
            <a:round/>
            <a:headEnd type="none" w="med" len="med"/>
            <a:tailEnd type="none" w="med" len="med"/>
          </a:ln>
          <a:effectLst/>
        </p:spPr>
      </p:cxnSp>
      <p:sp>
        <p:nvSpPr>
          <p:cNvPr id="11" name="椭圆 10"/>
          <p:cNvSpPr/>
          <p:nvPr/>
        </p:nvSpPr>
        <p:spPr bwMode="auto">
          <a:xfrm>
            <a:off x="1670829" y="2961225"/>
            <a:ext cx="231689" cy="224250"/>
          </a:xfrm>
          <a:prstGeom prst="ellipse">
            <a:avLst/>
          </a:prstGeom>
          <a:noFill/>
          <a:ln w="9525" cap="flat" cmpd="sng" algn="ctr">
            <a:solidFill>
              <a:schemeClr val="tx2"/>
            </a:solidFill>
            <a:prstDash val="solid"/>
            <a:round/>
            <a:headEnd type="none" w="med" len="med"/>
            <a:tailEnd type="none" w="med" len="med"/>
          </a:ln>
          <a:effectLst/>
        </p:spPr>
        <p:txBody>
          <a:bodyPr vert="horz" wrap="square" lIns="79216" tIns="39608" rIns="79216" bIns="39608" numCol="1" rtlCol="0" anchor="t" anchorCtr="0" compatLnSpc="1">
            <a:prstTxWarp prst="textNoShape">
              <a:avLst/>
            </a:prstTxWarp>
            <a:noAutofit/>
          </a:bodyPr>
          <a:lstStyle/>
          <a:p>
            <a:pPr defTabSz="801848" fontAlgn="base">
              <a:spcBef>
                <a:spcPct val="0"/>
              </a:spcBef>
              <a:spcAft>
                <a:spcPct val="0"/>
              </a:spcAft>
            </a:pPr>
            <a:endParaRPr lang="zh-CN" altLang="en-US" sz="1000" dirty="0">
              <a:latin typeface="FrutigerNext LT Regular" pitchFamily="34" charset="0"/>
              <a:ea typeface="ＭＳ Ｐゴシック" pitchFamily="34" charset="-128"/>
            </a:endParaRPr>
          </a:p>
        </p:txBody>
      </p:sp>
      <p:cxnSp>
        <p:nvCxnSpPr>
          <p:cNvPr id="12" name="直接连接符 11"/>
          <p:cNvCxnSpPr>
            <a:stCxn id="11" idx="5"/>
            <a:endCxn id="9" idx="1"/>
          </p:cNvCxnSpPr>
          <p:nvPr/>
        </p:nvCxnSpPr>
        <p:spPr bwMode="auto">
          <a:xfrm>
            <a:off x="1868589" y="3152634"/>
            <a:ext cx="546349" cy="344876"/>
          </a:xfrm>
          <a:prstGeom prst="line">
            <a:avLst/>
          </a:prstGeom>
          <a:noFill/>
          <a:ln w="9525" cap="flat" cmpd="sng" algn="ctr">
            <a:solidFill>
              <a:schemeClr val="tx2"/>
            </a:solidFill>
            <a:prstDash val="solid"/>
            <a:round/>
            <a:headEnd type="none" w="med" len="med"/>
            <a:tailEnd type="none" w="med" len="med"/>
          </a:ln>
          <a:effectLst/>
        </p:spPr>
      </p:cxnSp>
      <p:cxnSp>
        <p:nvCxnSpPr>
          <p:cNvPr id="13" name="直接连接符 12"/>
          <p:cNvCxnSpPr>
            <a:stCxn id="7" idx="2"/>
            <a:endCxn id="9" idx="0"/>
          </p:cNvCxnSpPr>
          <p:nvPr/>
        </p:nvCxnSpPr>
        <p:spPr bwMode="auto">
          <a:xfrm>
            <a:off x="2463541" y="1928947"/>
            <a:ext cx="33312" cy="1535723"/>
          </a:xfrm>
          <a:prstGeom prst="line">
            <a:avLst/>
          </a:prstGeom>
          <a:noFill/>
          <a:ln w="9525" cap="flat" cmpd="sng" algn="ctr">
            <a:solidFill>
              <a:schemeClr val="tx2">
                <a:lumMod val="60000"/>
                <a:lumOff val="40000"/>
              </a:schemeClr>
            </a:solidFill>
            <a:prstDash val="lgDashDotDot"/>
            <a:round/>
            <a:headEnd type="none" w="med" len="med"/>
            <a:tailEnd type="none" w="med" len="med"/>
          </a:ln>
          <a:effectLst/>
        </p:spPr>
      </p:cxnSp>
      <p:cxnSp>
        <p:nvCxnSpPr>
          <p:cNvPr id="14" name="直接连接符 13"/>
          <p:cNvCxnSpPr>
            <a:endCxn id="8" idx="0"/>
          </p:cNvCxnSpPr>
          <p:nvPr/>
        </p:nvCxnSpPr>
        <p:spPr bwMode="auto">
          <a:xfrm>
            <a:off x="2803624" y="2033945"/>
            <a:ext cx="328697" cy="989639"/>
          </a:xfrm>
          <a:prstGeom prst="line">
            <a:avLst/>
          </a:prstGeom>
          <a:noFill/>
          <a:ln w="9525" cap="flat" cmpd="sng" algn="ctr">
            <a:solidFill>
              <a:schemeClr val="bg1"/>
            </a:solidFill>
            <a:prstDash val="lgDashDotDot"/>
            <a:round/>
            <a:headEnd type="none" w="med" len="med"/>
            <a:tailEnd type="none" w="med" len="med"/>
          </a:ln>
          <a:effectLst/>
        </p:spPr>
      </p:cxnSp>
      <p:cxnSp>
        <p:nvCxnSpPr>
          <p:cNvPr id="15" name="直接连接符 14"/>
          <p:cNvCxnSpPr>
            <a:stCxn id="7" idx="2"/>
            <a:endCxn id="11" idx="0"/>
          </p:cNvCxnSpPr>
          <p:nvPr/>
        </p:nvCxnSpPr>
        <p:spPr bwMode="auto">
          <a:xfrm flipH="1">
            <a:off x="1786674" y="1928947"/>
            <a:ext cx="676867" cy="1032278"/>
          </a:xfrm>
          <a:prstGeom prst="line">
            <a:avLst/>
          </a:prstGeom>
          <a:noFill/>
          <a:ln w="9525" cap="flat" cmpd="sng" algn="ctr">
            <a:solidFill>
              <a:schemeClr val="tx2">
                <a:lumMod val="60000"/>
                <a:lumOff val="40000"/>
              </a:schemeClr>
            </a:solidFill>
            <a:prstDash val="lgDashDotDot"/>
            <a:round/>
            <a:headEnd type="none" w="med" len="med"/>
            <a:tailEnd type="none" w="med" len="med"/>
          </a:ln>
          <a:effectLst/>
        </p:spPr>
      </p:cxnSp>
      <p:cxnSp>
        <p:nvCxnSpPr>
          <p:cNvPr id="16" name="直接连接符 15"/>
          <p:cNvCxnSpPr>
            <a:stCxn id="11" idx="6"/>
            <a:endCxn id="8" idx="2"/>
          </p:cNvCxnSpPr>
          <p:nvPr/>
        </p:nvCxnSpPr>
        <p:spPr bwMode="auto">
          <a:xfrm>
            <a:off x="1902518" y="3073351"/>
            <a:ext cx="1113957" cy="62359"/>
          </a:xfrm>
          <a:prstGeom prst="line">
            <a:avLst/>
          </a:prstGeom>
          <a:noFill/>
          <a:ln w="9525" cap="flat" cmpd="sng" algn="ctr">
            <a:solidFill>
              <a:schemeClr val="tx2"/>
            </a:solidFill>
            <a:prstDash val="solid"/>
            <a:round/>
            <a:headEnd type="none" w="med" len="med"/>
            <a:tailEnd type="none" w="med" len="med"/>
          </a:ln>
          <a:effectLst/>
        </p:spPr>
      </p:cxnSp>
      <p:sp>
        <p:nvSpPr>
          <p:cNvPr id="17" name="矩形 16"/>
          <p:cNvSpPr/>
          <p:nvPr/>
        </p:nvSpPr>
        <p:spPr bwMode="auto">
          <a:xfrm>
            <a:off x="1556246" y="4972088"/>
            <a:ext cx="864321" cy="318998"/>
          </a:xfrm>
          <a:prstGeom prst="rect">
            <a:avLst/>
          </a:prstGeom>
          <a:solidFill>
            <a:schemeClr val="tx2">
              <a:lumMod val="60000"/>
              <a:lumOff val="40000"/>
            </a:schemeClr>
          </a:solidFill>
          <a:ln w="38100">
            <a:noFill/>
          </a:ln>
          <a:effectLst/>
        </p:spPr>
        <p:txBody>
          <a:bodyPr wrap="square" lIns="35998" tIns="35998" rIns="35998" bIns="35998" rtlCol="0" anchor="ctr">
            <a:noAutofit/>
          </a:bodyPr>
          <a:lstStyle/>
          <a:p>
            <a:pPr algn="ctr" defTabSz="834828" fontAlgn="base">
              <a:spcBef>
                <a:spcPct val="0"/>
              </a:spcBef>
              <a:spcAft>
                <a:spcPct val="0"/>
              </a:spcAft>
            </a:pPr>
            <a:r>
              <a:rPr lang="en-US" altLang="zh-CN" sz="1100" dirty="0">
                <a:solidFill>
                  <a:schemeClr val="bg1"/>
                </a:solidFill>
                <a:latin typeface="微软雅黑" pitchFamily="34" charset="-122"/>
                <a:ea typeface="微软雅黑" pitchFamily="34" charset="-122"/>
              </a:rPr>
              <a:t>AI</a:t>
            </a:r>
            <a:endParaRPr lang="zh-CN" altLang="en-US" sz="1100" dirty="0">
              <a:solidFill>
                <a:schemeClr val="bg1"/>
              </a:solidFill>
              <a:latin typeface="微软雅黑" pitchFamily="34" charset="-122"/>
              <a:ea typeface="微软雅黑" pitchFamily="34" charset="-122"/>
            </a:endParaRPr>
          </a:p>
          <a:p>
            <a:pPr algn="ctr" defTabSz="834828" fontAlgn="base">
              <a:spcBef>
                <a:spcPct val="0"/>
              </a:spcBef>
              <a:spcAft>
                <a:spcPct val="0"/>
              </a:spcAft>
            </a:pPr>
            <a:r>
              <a:rPr lang="en-US" altLang="zh-CN" sz="1100" dirty="0">
                <a:solidFill>
                  <a:schemeClr val="bg1"/>
                </a:solidFill>
                <a:latin typeface="微软雅黑" pitchFamily="34" charset="-122"/>
                <a:ea typeface="微软雅黑" pitchFamily="34" charset="-122"/>
              </a:rPr>
              <a:t>Control </a:t>
            </a:r>
          </a:p>
        </p:txBody>
      </p:sp>
      <p:sp>
        <p:nvSpPr>
          <p:cNvPr id="19" name="矩形 18"/>
          <p:cNvSpPr/>
          <p:nvPr/>
        </p:nvSpPr>
        <p:spPr bwMode="auto">
          <a:xfrm>
            <a:off x="3384271" y="5359809"/>
            <a:ext cx="864321" cy="270771"/>
          </a:xfrm>
          <a:prstGeom prst="rect">
            <a:avLst/>
          </a:prstGeom>
          <a:solidFill>
            <a:srgbClr val="FF0000"/>
          </a:solidFill>
          <a:ln w="38100">
            <a:noFill/>
          </a:ln>
          <a:effectLst/>
        </p:spPr>
        <p:txBody>
          <a:bodyPr wrap="square" lIns="35998" tIns="35998" rIns="35998" bIns="35998" rtlCol="0" anchor="ctr">
            <a:noAutofit/>
          </a:bodyPr>
          <a:lstStyle/>
          <a:p>
            <a:pPr algn="ctr" defTabSz="834828" fontAlgn="base">
              <a:spcBef>
                <a:spcPct val="0"/>
              </a:spcBef>
              <a:spcAft>
                <a:spcPct val="0"/>
              </a:spcAft>
            </a:pPr>
            <a:r>
              <a:rPr lang="en-US" altLang="zh-CN" sz="1050" dirty="0">
                <a:solidFill>
                  <a:schemeClr val="bg1"/>
                </a:solidFill>
                <a:latin typeface="微软雅黑" pitchFamily="34" charset="-122"/>
                <a:ea typeface="微软雅黑" pitchFamily="34" charset="-122"/>
              </a:rPr>
              <a:t>Embedded</a:t>
            </a:r>
          </a:p>
          <a:p>
            <a:pPr algn="ctr" defTabSz="834828" fontAlgn="base">
              <a:spcBef>
                <a:spcPct val="0"/>
              </a:spcBef>
              <a:spcAft>
                <a:spcPct val="0"/>
              </a:spcAft>
            </a:pPr>
            <a:r>
              <a:rPr lang="en-US" altLang="zh-CN" sz="1050" dirty="0">
                <a:solidFill>
                  <a:schemeClr val="bg1"/>
                </a:solidFill>
                <a:latin typeface="微软雅黑" pitchFamily="34" charset="-122"/>
                <a:ea typeface="微软雅黑" pitchFamily="34" charset="-122"/>
              </a:rPr>
              <a:t>AI</a:t>
            </a:r>
            <a:endParaRPr lang="zh-CN" altLang="en-US" sz="1050" dirty="0">
              <a:solidFill>
                <a:schemeClr val="bg1"/>
              </a:solidFill>
              <a:latin typeface="微软雅黑" pitchFamily="34" charset="-122"/>
              <a:ea typeface="微软雅黑" pitchFamily="34" charset="-122"/>
            </a:endParaRPr>
          </a:p>
        </p:txBody>
      </p:sp>
      <p:sp>
        <p:nvSpPr>
          <p:cNvPr id="20" name="矩形 19"/>
          <p:cNvSpPr/>
          <p:nvPr/>
        </p:nvSpPr>
        <p:spPr bwMode="auto">
          <a:xfrm>
            <a:off x="3377888" y="5650755"/>
            <a:ext cx="864320" cy="270771"/>
          </a:xfrm>
          <a:prstGeom prst="rect">
            <a:avLst/>
          </a:prstGeom>
          <a:solidFill>
            <a:srgbClr val="FF0000"/>
          </a:solidFill>
          <a:ln w="38100">
            <a:noFill/>
          </a:ln>
          <a:effectLst/>
        </p:spPr>
        <p:txBody>
          <a:bodyPr wrap="square" lIns="35998" tIns="35998" rIns="35998" bIns="35998" rtlCol="0" anchor="ctr">
            <a:noAutofit/>
          </a:bodyPr>
          <a:lstStyle/>
          <a:p>
            <a:pPr algn="ctr" defTabSz="834828" fontAlgn="base">
              <a:spcBef>
                <a:spcPct val="0"/>
              </a:spcBef>
              <a:spcAft>
                <a:spcPct val="0"/>
              </a:spcAft>
            </a:pPr>
            <a:r>
              <a:rPr lang="en-US" altLang="zh-CN" sz="1100" dirty="0">
                <a:solidFill>
                  <a:schemeClr val="bg1"/>
                </a:solidFill>
                <a:latin typeface="微软雅黑" pitchFamily="34" charset="-122"/>
                <a:ea typeface="微软雅黑" pitchFamily="34" charset="-122"/>
              </a:rPr>
              <a:t>Forwarding</a:t>
            </a:r>
          </a:p>
        </p:txBody>
      </p:sp>
      <p:cxnSp>
        <p:nvCxnSpPr>
          <p:cNvPr id="21" name="直接连接符 20"/>
          <p:cNvCxnSpPr>
            <a:stCxn id="7" idx="2"/>
            <a:endCxn id="8" idx="0"/>
          </p:cNvCxnSpPr>
          <p:nvPr/>
        </p:nvCxnSpPr>
        <p:spPr bwMode="auto">
          <a:xfrm>
            <a:off x="2463541" y="1928947"/>
            <a:ext cx="668780" cy="1094637"/>
          </a:xfrm>
          <a:prstGeom prst="line">
            <a:avLst/>
          </a:prstGeom>
          <a:noFill/>
          <a:ln w="9525" cap="flat" cmpd="sng" algn="ctr">
            <a:solidFill>
              <a:schemeClr val="tx2">
                <a:lumMod val="60000"/>
                <a:lumOff val="40000"/>
              </a:schemeClr>
            </a:solidFill>
            <a:prstDash val="lgDashDotDot"/>
            <a:round/>
            <a:headEnd type="none" w="med" len="med"/>
            <a:tailEnd type="none" w="med" len="med"/>
          </a:ln>
          <a:effectLst/>
        </p:spPr>
      </p:cxnSp>
      <p:sp>
        <p:nvSpPr>
          <p:cNvPr id="22" name="TextBox 133"/>
          <p:cNvSpPr txBox="1"/>
          <p:nvPr/>
        </p:nvSpPr>
        <p:spPr>
          <a:xfrm>
            <a:off x="1646698" y="6000490"/>
            <a:ext cx="1357622" cy="277001"/>
          </a:xfrm>
          <a:prstGeom prst="rect">
            <a:avLst/>
          </a:prstGeom>
          <a:noFill/>
          <a:ln>
            <a:noFill/>
          </a:ln>
        </p:spPr>
        <p:txBody>
          <a:bodyPr wrap="none" lIns="91443" tIns="45721" rIns="91443" bIns="45721" rtlCol="0">
            <a:spAutoFit/>
          </a:bodyPr>
          <a:lstStyle/>
          <a:p>
            <a:r>
              <a:rPr lang="en-US" altLang="zh-CN" sz="1200" dirty="0" smtClean="0">
                <a:latin typeface="+mn-ea"/>
              </a:rPr>
              <a:t> </a:t>
            </a:r>
            <a:r>
              <a:rPr lang="en-US" altLang="zh-CN" sz="1200" dirty="0">
                <a:latin typeface="+mn-ea"/>
              </a:rPr>
              <a:t>Network  Node</a:t>
            </a:r>
          </a:p>
        </p:txBody>
      </p:sp>
      <p:cxnSp>
        <p:nvCxnSpPr>
          <p:cNvPr id="24" name="直接连接符 23"/>
          <p:cNvCxnSpPr>
            <a:stCxn id="9" idx="2"/>
          </p:cNvCxnSpPr>
          <p:nvPr/>
        </p:nvCxnSpPr>
        <p:spPr bwMode="auto">
          <a:xfrm flipH="1">
            <a:off x="615283" y="3576795"/>
            <a:ext cx="1765725" cy="1031278"/>
          </a:xfrm>
          <a:prstGeom prst="line">
            <a:avLst/>
          </a:prstGeom>
          <a:noFill/>
          <a:ln w="9525" cap="flat" cmpd="sng" algn="ctr">
            <a:solidFill>
              <a:schemeClr val="accent1"/>
            </a:solidFill>
            <a:prstDash val="dash"/>
            <a:round/>
            <a:headEnd type="none" w="med" len="med"/>
            <a:tailEnd type="none" w="med" len="med"/>
          </a:ln>
          <a:effectLst/>
        </p:spPr>
      </p:cxnSp>
      <p:cxnSp>
        <p:nvCxnSpPr>
          <p:cNvPr id="25" name="直接连接符 24"/>
          <p:cNvCxnSpPr>
            <a:endCxn id="9" idx="6"/>
          </p:cNvCxnSpPr>
          <p:nvPr/>
        </p:nvCxnSpPr>
        <p:spPr bwMode="auto">
          <a:xfrm flipH="1" flipV="1">
            <a:off x="2612697" y="3576795"/>
            <a:ext cx="1762589" cy="1041487"/>
          </a:xfrm>
          <a:prstGeom prst="line">
            <a:avLst/>
          </a:prstGeom>
          <a:noFill/>
          <a:ln w="9525" cap="flat" cmpd="sng" algn="ctr">
            <a:solidFill>
              <a:schemeClr val="accent1"/>
            </a:solidFill>
            <a:prstDash val="dash"/>
            <a:round/>
            <a:headEnd type="none" w="med" len="med"/>
            <a:tailEnd type="none" w="med" len="med"/>
          </a:ln>
          <a:effectLst/>
        </p:spPr>
      </p:cxnSp>
      <p:sp>
        <p:nvSpPr>
          <p:cNvPr id="26" name="圆角矩形 25"/>
          <p:cNvSpPr/>
          <p:nvPr/>
        </p:nvSpPr>
        <p:spPr>
          <a:xfrm>
            <a:off x="4098820" y="1284744"/>
            <a:ext cx="3687077" cy="2254649"/>
          </a:xfrm>
          <a:prstGeom prst="roundRect">
            <a:avLst/>
          </a:prstGeom>
          <a:solidFill>
            <a:schemeClr val="accent1">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3" tIns="45721" rIns="91443" bIns="45721" rtlCol="0" anchor="ctr"/>
          <a:lstStyle/>
          <a:p>
            <a:pPr algn="ctr"/>
            <a:endParaRPr lang="zh-CN" altLang="en-US" dirty="0">
              <a:solidFill>
                <a:schemeClr val="tx1"/>
              </a:solidFill>
            </a:endParaRPr>
          </a:p>
        </p:txBody>
      </p:sp>
      <p:sp>
        <p:nvSpPr>
          <p:cNvPr id="27" name="圆角矩形 26"/>
          <p:cNvSpPr/>
          <p:nvPr/>
        </p:nvSpPr>
        <p:spPr bwMode="auto">
          <a:xfrm>
            <a:off x="5192237" y="2434157"/>
            <a:ext cx="2026820" cy="258801"/>
          </a:xfrm>
          <a:prstGeom prst="roundRect">
            <a:avLst/>
          </a:prstGeom>
          <a:solidFill>
            <a:schemeClr val="accent2"/>
          </a:solidFill>
          <a:ln w="9525" cap="flat" cmpd="sng" algn="ctr">
            <a:noFill/>
            <a:prstDash val="solid"/>
            <a:round/>
            <a:headEnd type="none" w="med" len="med"/>
            <a:tailEnd type="none" w="med" len="med"/>
          </a:ln>
          <a:effectLst/>
        </p:spPr>
        <p:txBody>
          <a:bodyPr vert="horz" wrap="square" lIns="79203" tIns="39601" rIns="79203" bIns="39601" numCol="1" rtlCol="0" anchor="t" anchorCtr="0" compatLnSpc="1">
            <a:prstTxWarp prst="textNoShape">
              <a:avLst/>
            </a:prstTxWarp>
            <a:spAutoFit/>
          </a:bodyPr>
          <a:lstStyle/>
          <a:p>
            <a:pPr algn="ctr" defTabSz="801714" fontAlgn="base">
              <a:spcBef>
                <a:spcPct val="0"/>
              </a:spcBef>
              <a:spcAft>
                <a:spcPct val="0"/>
              </a:spcAft>
            </a:pPr>
            <a:r>
              <a:rPr lang="en-US" altLang="zh-CN" sz="1000" dirty="0">
                <a:solidFill>
                  <a:schemeClr val="bg1"/>
                </a:solidFill>
                <a:latin typeface="FrutigerNext LT Regular" pitchFamily="34" charset="0"/>
                <a:ea typeface="ＭＳ Ｐゴシック" pitchFamily="34" charset="-128"/>
              </a:rPr>
              <a:t>Data </a:t>
            </a:r>
            <a:r>
              <a:rPr lang="en-US" altLang="zh-CN" sz="1000" dirty="0" err="1">
                <a:solidFill>
                  <a:schemeClr val="bg1"/>
                </a:solidFill>
                <a:latin typeface="FrutigerNext LT Regular" pitchFamily="34" charset="0"/>
                <a:ea typeface="ＭＳ Ｐゴシック" pitchFamily="34" charset="-128"/>
              </a:rPr>
              <a:t>Mng</a:t>
            </a:r>
            <a:endParaRPr lang="zh-CN" altLang="en-US" sz="1000" dirty="0">
              <a:solidFill>
                <a:schemeClr val="bg1"/>
              </a:solidFill>
              <a:latin typeface="FrutigerNext LT Regular" pitchFamily="34" charset="0"/>
              <a:ea typeface="ＭＳ Ｐゴシック" pitchFamily="34" charset="-128"/>
            </a:endParaRPr>
          </a:p>
        </p:txBody>
      </p:sp>
      <p:sp>
        <p:nvSpPr>
          <p:cNvPr id="28" name="圆角矩形 27"/>
          <p:cNvSpPr/>
          <p:nvPr/>
        </p:nvSpPr>
        <p:spPr bwMode="auto">
          <a:xfrm>
            <a:off x="4309143" y="2881762"/>
            <a:ext cx="954040" cy="258743"/>
          </a:xfrm>
          <a:prstGeom prst="roundRect">
            <a:avLst/>
          </a:prstGeom>
          <a:solidFill>
            <a:srgbClr val="92D050"/>
          </a:solidFill>
          <a:ln w="9525" cap="flat" cmpd="sng" algn="ctr">
            <a:noFill/>
            <a:prstDash val="solid"/>
            <a:round/>
            <a:headEnd type="none" w="med" len="med"/>
            <a:tailEnd type="none" w="med" len="med"/>
          </a:ln>
          <a:effectLst/>
        </p:spPr>
        <p:txBody>
          <a:bodyPr vert="horz" wrap="square" lIns="79203" tIns="39601" rIns="79203" bIns="39601" numCol="1" rtlCol="0" anchor="t" anchorCtr="0" compatLnSpc="1">
            <a:prstTxWarp prst="textNoShape">
              <a:avLst/>
            </a:prstTxWarp>
            <a:spAutoFit/>
          </a:bodyPr>
          <a:lstStyle/>
          <a:p>
            <a:pPr algn="ctr" defTabSz="801714" fontAlgn="base">
              <a:spcBef>
                <a:spcPct val="0"/>
              </a:spcBef>
              <a:spcAft>
                <a:spcPct val="0"/>
              </a:spcAft>
            </a:pPr>
            <a:r>
              <a:rPr lang="en-US" altLang="zh-CN" sz="1000" dirty="0">
                <a:latin typeface="FrutigerNext LT Regular" pitchFamily="34" charset="0"/>
                <a:ea typeface="ＭＳ Ｐゴシック" pitchFamily="34" charset="-128"/>
              </a:rPr>
              <a:t>Collection</a:t>
            </a:r>
            <a:endParaRPr lang="zh-CN" altLang="en-US" sz="1000" dirty="0">
              <a:latin typeface="FrutigerNext LT Regular" pitchFamily="34" charset="0"/>
              <a:ea typeface="ＭＳ Ｐゴシック" pitchFamily="34" charset="-128"/>
            </a:endParaRPr>
          </a:p>
        </p:txBody>
      </p:sp>
      <p:sp>
        <p:nvSpPr>
          <p:cNvPr id="29" name="圆角矩形 28"/>
          <p:cNvSpPr/>
          <p:nvPr/>
        </p:nvSpPr>
        <p:spPr bwMode="auto">
          <a:xfrm>
            <a:off x="5351133" y="2883019"/>
            <a:ext cx="954040" cy="258743"/>
          </a:xfrm>
          <a:prstGeom prst="roundRect">
            <a:avLst/>
          </a:prstGeom>
          <a:solidFill>
            <a:srgbClr val="92D050"/>
          </a:solidFill>
          <a:ln w="9525" cap="flat" cmpd="sng" algn="ctr">
            <a:noFill/>
            <a:prstDash val="solid"/>
            <a:round/>
            <a:headEnd type="none" w="med" len="med"/>
            <a:tailEnd type="none" w="med" len="med"/>
          </a:ln>
          <a:effectLst/>
        </p:spPr>
        <p:txBody>
          <a:bodyPr vert="horz" wrap="square" lIns="79203" tIns="39601" rIns="79203" bIns="39601" numCol="1" rtlCol="0" anchor="t" anchorCtr="0" compatLnSpc="1">
            <a:prstTxWarp prst="textNoShape">
              <a:avLst/>
            </a:prstTxWarp>
            <a:spAutoFit/>
          </a:bodyPr>
          <a:lstStyle/>
          <a:p>
            <a:pPr algn="ctr" defTabSz="801714" fontAlgn="base">
              <a:spcBef>
                <a:spcPct val="0"/>
              </a:spcBef>
              <a:spcAft>
                <a:spcPct val="0"/>
              </a:spcAft>
            </a:pPr>
            <a:r>
              <a:rPr lang="en-US" altLang="zh-CN" sz="1000" dirty="0">
                <a:latin typeface="FrutigerNext LT Regular" pitchFamily="34" charset="0"/>
                <a:ea typeface="ＭＳ Ｐゴシック" pitchFamily="34" charset="-128"/>
              </a:rPr>
              <a:t>Cleaning</a:t>
            </a:r>
          </a:p>
        </p:txBody>
      </p:sp>
      <p:cxnSp>
        <p:nvCxnSpPr>
          <p:cNvPr id="31" name="直接连接符 30"/>
          <p:cNvCxnSpPr/>
          <p:nvPr/>
        </p:nvCxnSpPr>
        <p:spPr>
          <a:xfrm>
            <a:off x="6813853" y="1914142"/>
            <a:ext cx="0" cy="234366"/>
          </a:xfrm>
          <a:prstGeom prst="line">
            <a:avLst/>
          </a:prstGeom>
          <a:ln>
            <a:solidFill>
              <a:schemeClr val="bg1"/>
            </a:solidFill>
            <a:prstDash val="lgDashDotDot"/>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圆柱形 32"/>
          <p:cNvSpPr/>
          <p:nvPr/>
        </p:nvSpPr>
        <p:spPr>
          <a:xfrm>
            <a:off x="4426734" y="2414887"/>
            <a:ext cx="689708" cy="283846"/>
          </a:xfrm>
          <a:prstGeom prst="can">
            <a:avLst/>
          </a:prstGeom>
          <a:solidFill>
            <a:schemeClr val="accent2">
              <a:lumMod val="7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3" tIns="45721" rIns="91443" bIns="45721" rtlCol="0" anchor="ctr"/>
          <a:lstStyle/>
          <a:p>
            <a:pPr algn="ctr"/>
            <a:r>
              <a:rPr lang="en-US" altLang="zh-CN" sz="1000" dirty="0">
                <a:solidFill>
                  <a:schemeClr val="bg1"/>
                </a:solidFill>
              </a:rPr>
              <a:t>Training Data Set</a:t>
            </a:r>
            <a:endParaRPr lang="zh-CN" altLang="en-US" sz="1000" dirty="0">
              <a:solidFill>
                <a:schemeClr val="bg1"/>
              </a:solidFill>
            </a:endParaRPr>
          </a:p>
        </p:txBody>
      </p:sp>
      <p:sp>
        <p:nvSpPr>
          <p:cNvPr id="34" name="圆角矩形 33"/>
          <p:cNvSpPr/>
          <p:nvPr/>
        </p:nvSpPr>
        <p:spPr bwMode="auto">
          <a:xfrm>
            <a:off x="4426734" y="2124043"/>
            <a:ext cx="2802838" cy="258743"/>
          </a:xfrm>
          <a:prstGeom prst="roundRect">
            <a:avLst/>
          </a:prstGeom>
          <a:solidFill>
            <a:schemeClr val="accent2"/>
          </a:solidFill>
          <a:ln w="9525" cap="flat" cmpd="sng" algn="ctr">
            <a:noFill/>
            <a:prstDash val="solid"/>
            <a:round/>
            <a:headEnd type="none" w="med" len="med"/>
            <a:tailEnd type="none" w="med" len="med"/>
          </a:ln>
          <a:effectLst/>
        </p:spPr>
        <p:txBody>
          <a:bodyPr vert="horz" wrap="square" lIns="79203" tIns="39601" rIns="79203" bIns="39601" numCol="1" rtlCol="0" anchor="t" anchorCtr="0" compatLnSpc="1">
            <a:prstTxWarp prst="textNoShape">
              <a:avLst/>
            </a:prstTxWarp>
            <a:spAutoFit/>
          </a:bodyPr>
          <a:lstStyle/>
          <a:p>
            <a:pPr algn="ctr" defTabSz="801714" fontAlgn="base">
              <a:spcBef>
                <a:spcPct val="0"/>
              </a:spcBef>
              <a:spcAft>
                <a:spcPct val="0"/>
              </a:spcAft>
            </a:pPr>
            <a:r>
              <a:rPr lang="en-US" altLang="zh-CN" sz="1000" dirty="0">
                <a:solidFill>
                  <a:schemeClr val="bg1"/>
                </a:solidFill>
                <a:latin typeface="FrutigerNext LT Regular" pitchFamily="34" charset="0"/>
                <a:ea typeface="ＭＳ Ｐゴシック" pitchFamily="34" charset="-128"/>
              </a:rPr>
              <a:t>AI</a:t>
            </a:r>
            <a:r>
              <a:rPr lang="zh-CN" altLang="en-US" sz="1000" dirty="0">
                <a:solidFill>
                  <a:schemeClr val="bg1"/>
                </a:solidFill>
                <a:latin typeface="FrutigerNext LT Regular" pitchFamily="34" charset="0"/>
                <a:ea typeface="ＭＳ Ｐゴシック" pitchFamily="34" charset="-128"/>
              </a:rPr>
              <a:t>  </a:t>
            </a:r>
            <a:r>
              <a:rPr lang="en-US" altLang="zh-CN" sz="1000" dirty="0">
                <a:solidFill>
                  <a:schemeClr val="bg1"/>
                </a:solidFill>
                <a:latin typeface="FrutigerNext LT Regular" pitchFamily="34" charset="0"/>
                <a:ea typeface="ＭＳ Ｐゴシック" pitchFamily="34" charset="-128"/>
              </a:rPr>
              <a:t>Platform</a:t>
            </a:r>
            <a:endParaRPr lang="zh-CN" altLang="en-US" sz="1000" dirty="0">
              <a:solidFill>
                <a:schemeClr val="bg1"/>
              </a:solidFill>
              <a:latin typeface="FrutigerNext LT Regular" pitchFamily="34" charset="0"/>
              <a:ea typeface="ＭＳ Ｐゴシック" pitchFamily="34" charset="-128"/>
            </a:endParaRPr>
          </a:p>
        </p:txBody>
      </p:sp>
      <p:cxnSp>
        <p:nvCxnSpPr>
          <p:cNvPr id="35" name="直接连接符 34"/>
          <p:cNvCxnSpPr>
            <a:stCxn id="7" idx="0"/>
          </p:cNvCxnSpPr>
          <p:nvPr/>
        </p:nvCxnSpPr>
        <p:spPr bwMode="auto">
          <a:xfrm flipV="1">
            <a:off x="2463541" y="1349893"/>
            <a:ext cx="1738424" cy="316412"/>
          </a:xfrm>
          <a:prstGeom prst="line">
            <a:avLst/>
          </a:prstGeom>
          <a:noFill/>
          <a:ln w="9525" cap="flat" cmpd="sng" algn="ctr">
            <a:solidFill>
              <a:schemeClr val="accent1"/>
            </a:solidFill>
            <a:prstDash val="dash"/>
            <a:round/>
            <a:headEnd type="none" w="med" len="med"/>
            <a:tailEnd type="none" w="med" len="med"/>
          </a:ln>
          <a:effectLst/>
        </p:spPr>
      </p:cxnSp>
      <p:cxnSp>
        <p:nvCxnSpPr>
          <p:cNvPr id="36" name="直接连接符 35"/>
          <p:cNvCxnSpPr>
            <a:stCxn id="7" idx="2"/>
          </p:cNvCxnSpPr>
          <p:nvPr/>
        </p:nvCxnSpPr>
        <p:spPr bwMode="auto">
          <a:xfrm>
            <a:off x="2463541" y="1928947"/>
            <a:ext cx="1635279" cy="900018"/>
          </a:xfrm>
          <a:prstGeom prst="line">
            <a:avLst/>
          </a:prstGeom>
          <a:noFill/>
          <a:ln w="9525" cap="flat" cmpd="sng" algn="ctr">
            <a:solidFill>
              <a:schemeClr val="accent1"/>
            </a:solidFill>
            <a:prstDash val="dash"/>
            <a:round/>
            <a:headEnd type="none" w="med" len="med"/>
            <a:tailEnd type="none" w="med" len="med"/>
          </a:ln>
          <a:effectLst/>
        </p:spPr>
      </p:cxnSp>
      <p:sp>
        <p:nvSpPr>
          <p:cNvPr id="39" name="矩形 38"/>
          <p:cNvSpPr/>
          <p:nvPr/>
        </p:nvSpPr>
        <p:spPr bwMode="auto">
          <a:xfrm>
            <a:off x="2479824" y="4985134"/>
            <a:ext cx="864096" cy="301426"/>
          </a:xfrm>
          <a:prstGeom prst="rect">
            <a:avLst/>
          </a:prstGeom>
          <a:solidFill>
            <a:srgbClr val="92D050"/>
          </a:solidFill>
          <a:ln w="38100">
            <a:noFill/>
          </a:ln>
          <a:effectLst/>
        </p:spPr>
        <p:txBody>
          <a:bodyPr wrap="square" lIns="35998" tIns="35998" rIns="35998" bIns="35998" rtlCol="0" anchor="ctr">
            <a:noAutofit/>
          </a:bodyPr>
          <a:lstStyle/>
          <a:p>
            <a:pPr algn="ctr" defTabSz="834828" fontAlgn="base">
              <a:spcBef>
                <a:spcPct val="0"/>
              </a:spcBef>
              <a:spcAft>
                <a:spcPct val="0"/>
              </a:spcAft>
            </a:pPr>
            <a:r>
              <a:rPr lang="en-US" altLang="zh-CN" sz="1100" dirty="0">
                <a:solidFill>
                  <a:schemeClr val="tx2">
                    <a:lumMod val="75000"/>
                  </a:schemeClr>
                </a:solidFill>
                <a:latin typeface="微软雅黑" pitchFamily="34" charset="-122"/>
                <a:ea typeface="微软雅黑" pitchFamily="34" charset="-122"/>
              </a:rPr>
              <a:t>AI</a:t>
            </a:r>
          </a:p>
          <a:p>
            <a:pPr algn="ctr" defTabSz="834828" fontAlgn="base">
              <a:spcBef>
                <a:spcPct val="0"/>
              </a:spcBef>
              <a:spcAft>
                <a:spcPct val="0"/>
              </a:spcAft>
            </a:pPr>
            <a:r>
              <a:rPr lang="en-US" altLang="zh-CN" sz="1000" dirty="0">
                <a:solidFill>
                  <a:schemeClr val="tx2">
                    <a:lumMod val="75000"/>
                  </a:schemeClr>
                </a:solidFill>
                <a:latin typeface="微软雅黑" pitchFamily="34" charset="-122"/>
                <a:ea typeface="微软雅黑" pitchFamily="34" charset="-122"/>
              </a:rPr>
              <a:t>Data Process</a:t>
            </a:r>
          </a:p>
        </p:txBody>
      </p:sp>
      <p:cxnSp>
        <p:nvCxnSpPr>
          <p:cNvPr id="40" name="直接连接符 39"/>
          <p:cNvCxnSpPr/>
          <p:nvPr/>
        </p:nvCxnSpPr>
        <p:spPr>
          <a:xfrm>
            <a:off x="5266877" y="1914142"/>
            <a:ext cx="0" cy="209901"/>
          </a:xfrm>
          <a:prstGeom prst="line">
            <a:avLst/>
          </a:prstGeom>
          <a:ln>
            <a:solidFill>
              <a:schemeClr val="bg1"/>
            </a:solidFill>
            <a:prstDash val="lgDashDotDot"/>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圆角矩形 40"/>
          <p:cNvSpPr/>
          <p:nvPr/>
        </p:nvSpPr>
        <p:spPr bwMode="auto">
          <a:xfrm>
            <a:off x="625904" y="5376922"/>
            <a:ext cx="2718015" cy="258743"/>
          </a:xfrm>
          <a:prstGeom prst="roundRect">
            <a:avLst/>
          </a:prstGeom>
          <a:solidFill>
            <a:schemeClr val="accent2"/>
          </a:solidFill>
          <a:ln w="9525" cap="flat" cmpd="sng" algn="ctr">
            <a:noFill/>
            <a:prstDash val="solid"/>
            <a:round/>
            <a:headEnd type="none" w="med" len="med"/>
            <a:tailEnd type="none" w="med" len="med"/>
          </a:ln>
          <a:effectLst/>
        </p:spPr>
        <p:txBody>
          <a:bodyPr vert="horz" wrap="square" lIns="79203" tIns="39601" rIns="79203" bIns="39601" numCol="1" rtlCol="0" anchor="t" anchorCtr="0" compatLnSpc="1">
            <a:prstTxWarp prst="textNoShape">
              <a:avLst/>
            </a:prstTxWarp>
            <a:spAutoFit/>
          </a:bodyPr>
          <a:lstStyle/>
          <a:p>
            <a:pPr algn="ctr" defTabSz="801714" fontAlgn="base">
              <a:spcBef>
                <a:spcPct val="0"/>
              </a:spcBef>
              <a:spcAft>
                <a:spcPct val="0"/>
              </a:spcAft>
            </a:pPr>
            <a:r>
              <a:rPr lang="en-US" altLang="zh-CN" sz="1000" dirty="0">
                <a:solidFill>
                  <a:schemeClr val="bg1"/>
                </a:solidFill>
                <a:latin typeface="FrutigerNext LT Regular" pitchFamily="34" charset="0"/>
                <a:ea typeface="ＭＳ Ｐゴシック" pitchFamily="34" charset="-128"/>
              </a:rPr>
              <a:t>AI</a:t>
            </a:r>
            <a:r>
              <a:rPr lang="zh-CN" altLang="en-US" sz="1000" dirty="0">
                <a:solidFill>
                  <a:schemeClr val="bg1"/>
                </a:solidFill>
                <a:latin typeface="FrutigerNext LT Regular" pitchFamily="34" charset="0"/>
                <a:ea typeface="ＭＳ Ｐゴシック" pitchFamily="34" charset="-128"/>
              </a:rPr>
              <a:t>  </a:t>
            </a:r>
            <a:r>
              <a:rPr lang="en-US" altLang="zh-CN" sz="1000" dirty="0">
                <a:solidFill>
                  <a:schemeClr val="bg1"/>
                </a:solidFill>
                <a:latin typeface="FrutigerNext LT Regular" pitchFamily="34" charset="0"/>
                <a:ea typeface="ＭＳ Ｐゴシック" pitchFamily="34" charset="-128"/>
              </a:rPr>
              <a:t>Platform</a:t>
            </a:r>
            <a:endParaRPr lang="zh-CN" altLang="en-US" sz="1000" dirty="0">
              <a:solidFill>
                <a:schemeClr val="bg1"/>
              </a:solidFill>
              <a:latin typeface="FrutigerNext LT Regular" pitchFamily="34" charset="0"/>
              <a:ea typeface="ＭＳ Ｐゴシック" pitchFamily="34" charset="-128"/>
            </a:endParaRPr>
          </a:p>
        </p:txBody>
      </p:sp>
      <p:sp>
        <p:nvSpPr>
          <p:cNvPr id="42" name="圆角矩形 41"/>
          <p:cNvSpPr/>
          <p:nvPr/>
        </p:nvSpPr>
        <p:spPr bwMode="auto">
          <a:xfrm>
            <a:off x="1461315" y="5648187"/>
            <a:ext cx="1882603" cy="258801"/>
          </a:xfrm>
          <a:prstGeom prst="roundRect">
            <a:avLst/>
          </a:prstGeom>
          <a:solidFill>
            <a:schemeClr val="accent2"/>
          </a:solidFill>
          <a:ln w="9525" cap="flat" cmpd="sng" algn="ctr">
            <a:noFill/>
            <a:prstDash val="solid"/>
            <a:round/>
            <a:headEnd type="none" w="med" len="med"/>
            <a:tailEnd type="none" w="med" len="med"/>
          </a:ln>
          <a:effectLst/>
        </p:spPr>
        <p:txBody>
          <a:bodyPr vert="horz" wrap="square" lIns="79203" tIns="39601" rIns="79203" bIns="39601" numCol="1" rtlCol="0" anchor="t" anchorCtr="0" compatLnSpc="1">
            <a:prstTxWarp prst="textNoShape">
              <a:avLst/>
            </a:prstTxWarp>
            <a:spAutoFit/>
          </a:bodyPr>
          <a:lstStyle/>
          <a:p>
            <a:pPr algn="ctr" defTabSz="801714" fontAlgn="base">
              <a:spcBef>
                <a:spcPct val="0"/>
              </a:spcBef>
              <a:spcAft>
                <a:spcPct val="0"/>
              </a:spcAft>
            </a:pPr>
            <a:r>
              <a:rPr lang="en-US" altLang="zh-CN" sz="1000" dirty="0">
                <a:solidFill>
                  <a:schemeClr val="bg1"/>
                </a:solidFill>
                <a:latin typeface="FrutigerNext LT Regular" pitchFamily="34" charset="0"/>
                <a:ea typeface="ＭＳ Ｐゴシック" pitchFamily="34" charset="-128"/>
              </a:rPr>
              <a:t>Data </a:t>
            </a:r>
            <a:r>
              <a:rPr lang="en-US" altLang="zh-CN" sz="1000" dirty="0" err="1">
                <a:solidFill>
                  <a:schemeClr val="bg1"/>
                </a:solidFill>
                <a:latin typeface="FrutigerNext LT Regular" pitchFamily="34" charset="0"/>
                <a:ea typeface="ＭＳ Ｐゴシック" pitchFamily="34" charset="-128"/>
              </a:rPr>
              <a:t>Mng</a:t>
            </a:r>
            <a:endParaRPr lang="zh-CN" altLang="en-US" sz="1000" dirty="0">
              <a:solidFill>
                <a:schemeClr val="bg1"/>
              </a:solidFill>
              <a:latin typeface="FrutigerNext LT Regular" pitchFamily="34" charset="0"/>
              <a:ea typeface="ＭＳ Ｐゴシック" pitchFamily="34" charset="-128"/>
            </a:endParaRPr>
          </a:p>
        </p:txBody>
      </p:sp>
      <p:sp>
        <p:nvSpPr>
          <p:cNvPr id="43" name="圆柱形 42"/>
          <p:cNvSpPr/>
          <p:nvPr/>
        </p:nvSpPr>
        <p:spPr>
          <a:xfrm>
            <a:off x="679624" y="5630580"/>
            <a:ext cx="689708" cy="283846"/>
          </a:xfrm>
          <a:prstGeom prst="can">
            <a:avLst/>
          </a:prstGeom>
          <a:solidFill>
            <a:schemeClr val="accent2">
              <a:lumMod val="7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3" tIns="45721" rIns="91443" bIns="45721" rtlCol="0" anchor="ctr"/>
          <a:lstStyle/>
          <a:p>
            <a:pPr algn="ctr"/>
            <a:r>
              <a:rPr lang="en-US" altLang="zh-CN" sz="1000" dirty="0">
                <a:solidFill>
                  <a:schemeClr val="bg1"/>
                </a:solidFill>
              </a:rPr>
              <a:t>Training Data Set</a:t>
            </a:r>
            <a:endParaRPr lang="zh-CN" altLang="en-US" sz="1000" dirty="0">
              <a:solidFill>
                <a:schemeClr val="bg1"/>
              </a:solidFill>
            </a:endParaRPr>
          </a:p>
        </p:txBody>
      </p:sp>
      <p:sp>
        <p:nvSpPr>
          <p:cNvPr id="44" name="矩形 43"/>
          <p:cNvSpPr/>
          <p:nvPr/>
        </p:nvSpPr>
        <p:spPr bwMode="auto">
          <a:xfrm>
            <a:off x="615283" y="4969696"/>
            <a:ext cx="864321" cy="318998"/>
          </a:xfrm>
          <a:prstGeom prst="rect">
            <a:avLst/>
          </a:prstGeom>
          <a:solidFill>
            <a:srgbClr val="FFFF00"/>
          </a:solidFill>
          <a:ln w="38100">
            <a:noFill/>
          </a:ln>
          <a:effectLst/>
        </p:spPr>
        <p:txBody>
          <a:bodyPr wrap="square" lIns="35998" tIns="35998" rIns="35998" bIns="35998" rtlCol="0" anchor="ctr">
            <a:noAutofit/>
          </a:bodyPr>
          <a:lstStyle/>
          <a:p>
            <a:pPr algn="ctr" defTabSz="834828" fontAlgn="base">
              <a:spcBef>
                <a:spcPct val="0"/>
              </a:spcBef>
              <a:spcAft>
                <a:spcPct val="0"/>
              </a:spcAft>
            </a:pPr>
            <a:r>
              <a:rPr lang="en-US" altLang="zh-CN" sz="1100" dirty="0">
                <a:latin typeface="微软雅黑" pitchFamily="34" charset="-122"/>
                <a:ea typeface="微软雅黑" pitchFamily="34" charset="-122"/>
              </a:rPr>
              <a:t>AI</a:t>
            </a:r>
            <a:endParaRPr lang="zh-CN" altLang="en-US" sz="1100" dirty="0">
              <a:latin typeface="微软雅黑" pitchFamily="34" charset="-122"/>
              <a:ea typeface="微软雅黑" pitchFamily="34" charset="-122"/>
            </a:endParaRPr>
          </a:p>
          <a:p>
            <a:pPr algn="ctr" defTabSz="834828" fontAlgn="base">
              <a:spcBef>
                <a:spcPct val="0"/>
              </a:spcBef>
              <a:spcAft>
                <a:spcPct val="0"/>
              </a:spcAft>
            </a:pPr>
            <a:r>
              <a:rPr lang="en-US" altLang="zh-CN" sz="1100" dirty="0" err="1">
                <a:latin typeface="微软雅黑" pitchFamily="34" charset="-122"/>
                <a:ea typeface="微软雅黑" pitchFamily="34" charset="-122"/>
              </a:rPr>
              <a:t>Mng</a:t>
            </a:r>
            <a:r>
              <a:rPr lang="en-US" altLang="zh-CN" sz="1100" dirty="0">
                <a:latin typeface="微软雅黑" pitchFamily="34" charset="-122"/>
                <a:ea typeface="微软雅黑" pitchFamily="34" charset="-122"/>
              </a:rPr>
              <a:t> </a:t>
            </a:r>
          </a:p>
        </p:txBody>
      </p:sp>
      <p:sp>
        <p:nvSpPr>
          <p:cNvPr id="45" name="TextBox 160"/>
          <p:cNvSpPr txBox="1"/>
          <p:nvPr/>
        </p:nvSpPr>
        <p:spPr>
          <a:xfrm>
            <a:off x="545592" y="4148161"/>
            <a:ext cx="1007006" cy="430887"/>
          </a:xfrm>
          <a:prstGeom prst="rect">
            <a:avLst/>
          </a:prstGeom>
          <a:noFill/>
        </p:spPr>
        <p:txBody>
          <a:bodyPr wrap="none" rtlCol="0">
            <a:spAutoFit/>
          </a:bodyPr>
          <a:lstStyle/>
          <a:p>
            <a:pPr algn="ctr"/>
            <a:r>
              <a:rPr lang="en-US" altLang="zh-CN" sz="1100" dirty="0">
                <a:solidFill>
                  <a:srgbClr val="FFC000"/>
                </a:solidFill>
              </a:rPr>
              <a:t>Management</a:t>
            </a:r>
          </a:p>
          <a:p>
            <a:pPr algn="ctr"/>
            <a:r>
              <a:rPr lang="en-US" altLang="zh-CN" sz="1100" dirty="0">
                <a:solidFill>
                  <a:srgbClr val="FFC000"/>
                </a:solidFill>
              </a:rPr>
              <a:t>Plane</a:t>
            </a:r>
            <a:endParaRPr lang="zh-CN" altLang="en-US" sz="1100" dirty="0">
              <a:solidFill>
                <a:srgbClr val="FFC000"/>
              </a:solidFill>
            </a:endParaRPr>
          </a:p>
        </p:txBody>
      </p:sp>
      <p:sp>
        <p:nvSpPr>
          <p:cNvPr id="46" name="TextBox 161"/>
          <p:cNvSpPr txBox="1"/>
          <p:nvPr/>
        </p:nvSpPr>
        <p:spPr>
          <a:xfrm>
            <a:off x="1663148" y="4151035"/>
            <a:ext cx="639919" cy="430887"/>
          </a:xfrm>
          <a:prstGeom prst="rect">
            <a:avLst/>
          </a:prstGeom>
          <a:noFill/>
        </p:spPr>
        <p:txBody>
          <a:bodyPr wrap="none" rtlCol="0">
            <a:spAutoFit/>
          </a:bodyPr>
          <a:lstStyle/>
          <a:p>
            <a:pPr algn="ctr"/>
            <a:r>
              <a:rPr lang="en-US" altLang="zh-CN" sz="1100" dirty="0">
                <a:solidFill>
                  <a:schemeClr val="tx2">
                    <a:lumMod val="60000"/>
                    <a:lumOff val="40000"/>
                  </a:schemeClr>
                </a:solidFill>
              </a:rPr>
              <a:t>Control</a:t>
            </a:r>
          </a:p>
          <a:p>
            <a:pPr algn="ctr"/>
            <a:r>
              <a:rPr lang="en-US" altLang="zh-CN" sz="1100" dirty="0">
                <a:solidFill>
                  <a:schemeClr val="tx2">
                    <a:lumMod val="60000"/>
                    <a:lumOff val="40000"/>
                  </a:schemeClr>
                </a:solidFill>
              </a:rPr>
              <a:t>Plane</a:t>
            </a:r>
            <a:endParaRPr lang="zh-CN" altLang="en-US" sz="1100" dirty="0">
              <a:solidFill>
                <a:schemeClr val="tx2">
                  <a:lumMod val="60000"/>
                  <a:lumOff val="40000"/>
                </a:schemeClr>
              </a:solidFill>
            </a:endParaRPr>
          </a:p>
        </p:txBody>
      </p:sp>
      <p:sp>
        <p:nvSpPr>
          <p:cNvPr id="47" name="TextBox 162"/>
          <p:cNvSpPr txBox="1"/>
          <p:nvPr/>
        </p:nvSpPr>
        <p:spPr>
          <a:xfrm>
            <a:off x="2520755" y="4150942"/>
            <a:ext cx="806631" cy="430887"/>
          </a:xfrm>
          <a:prstGeom prst="rect">
            <a:avLst/>
          </a:prstGeom>
          <a:noFill/>
        </p:spPr>
        <p:txBody>
          <a:bodyPr wrap="none" rtlCol="0">
            <a:spAutoFit/>
          </a:bodyPr>
          <a:lstStyle/>
          <a:p>
            <a:pPr algn="ctr"/>
            <a:r>
              <a:rPr lang="en-US" altLang="zh-CN" sz="1100" dirty="0">
                <a:solidFill>
                  <a:schemeClr val="accent3">
                    <a:lumMod val="75000"/>
                  </a:schemeClr>
                </a:solidFill>
              </a:rPr>
              <a:t>Collection</a:t>
            </a:r>
          </a:p>
          <a:p>
            <a:pPr algn="ctr"/>
            <a:r>
              <a:rPr lang="en-US" altLang="zh-CN" sz="1100" dirty="0">
                <a:solidFill>
                  <a:schemeClr val="accent3">
                    <a:lumMod val="75000"/>
                  </a:schemeClr>
                </a:solidFill>
              </a:rPr>
              <a:t>Plane</a:t>
            </a:r>
            <a:endParaRPr lang="zh-CN" altLang="en-US" sz="1100" dirty="0">
              <a:solidFill>
                <a:schemeClr val="accent3">
                  <a:lumMod val="75000"/>
                </a:schemeClr>
              </a:solidFill>
            </a:endParaRPr>
          </a:p>
        </p:txBody>
      </p:sp>
      <p:sp>
        <p:nvSpPr>
          <p:cNvPr id="48" name="TextBox 163"/>
          <p:cNvSpPr txBox="1"/>
          <p:nvPr/>
        </p:nvSpPr>
        <p:spPr>
          <a:xfrm>
            <a:off x="4375286" y="5420221"/>
            <a:ext cx="891591" cy="430887"/>
          </a:xfrm>
          <a:prstGeom prst="rect">
            <a:avLst/>
          </a:prstGeom>
          <a:noFill/>
        </p:spPr>
        <p:txBody>
          <a:bodyPr wrap="none" rtlCol="0">
            <a:spAutoFit/>
          </a:bodyPr>
          <a:lstStyle/>
          <a:p>
            <a:pPr algn="ctr"/>
            <a:r>
              <a:rPr lang="en-US" altLang="zh-CN" sz="1100" dirty="0">
                <a:solidFill>
                  <a:srgbClr val="FF0000"/>
                </a:solidFill>
              </a:rPr>
              <a:t>Forwarding</a:t>
            </a:r>
          </a:p>
          <a:p>
            <a:pPr algn="ctr"/>
            <a:r>
              <a:rPr lang="en-US" altLang="zh-CN" sz="1100" dirty="0">
                <a:solidFill>
                  <a:srgbClr val="FF0000"/>
                </a:solidFill>
              </a:rPr>
              <a:t>Plane</a:t>
            </a:r>
            <a:endParaRPr lang="zh-CN" altLang="en-US" sz="1100" dirty="0">
              <a:solidFill>
                <a:srgbClr val="FF0000"/>
              </a:solidFill>
            </a:endParaRPr>
          </a:p>
        </p:txBody>
      </p:sp>
      <p:sp>
        <p:nvSpPr>
          <p:cNvPr id="49" name="矩形 48"/>
          <p:cNvSpPr/>
          <p:nvPr/>
        </p:nvSpPr>
        <p:spPr bwMode="auto">
          <a:xfrm>
            <a:off x="3384271" y="4985134"/>
            <a:ext cx="817694" cy="305951"/>
          </a:xfrm>
          <a:prstGeom prst="rect">
            <a:avLst/>
          </a:prstGeom>
          <a:solidFill>
            <a:srgbClr val="92D050"/>
          </a:solidFill>
          <a:ln w="38100">
            <a:noFill/>
          </a:ln>
          <a:effectLst/>
        </p:spPr>
        <p:txBody>
          <a:bodyPr wrap="square" lIns="35998" tIns="35998" rIns="35998" bIns="35998" rtlCol="0" anchor="ctr">
            <a:noAutofit/>
          </a:bodyPr>
          <a:lstStyle/>
          <a:p>
            <a:pPr algn="ctr" defTabSz="834828" fontAlgn="base">
              <a:spcBef>
                <a:spcPct val="0"/>
              </a:spcBef>
              <a:spcAft>
                <a:spcPct val="0"/>
              </a:spcAft>
            </a:pPr>
            <a:r>
              <a:rPr lang="en-US" altLang="zh-CN" sz="1100" dirty="0">
                <a:solidFill>
                  <a:schemeClr val="tx2">
                    <a:lumMod val="75000"/>
                  </a:schemeClr>
                </a:solidFill>
                <a:latin typeface="微软雅黑" pitchFamily="34" charset="-122"/>
                <a:ea typeface="微软雅黑" pitchFamily="34" charset="-122"/>
              </a:rPr>
              <a:t>Measurement</a:t>
            </a:r>
          </a:p>
        </p:txBody>
      </p:sp>
      <p:sp>
        <p:nvSpPr>
          <p:cNvPr id="50" name="矩形 49"/>
          <p:cNvSpPr/>
          <p:nvPr/>
        </p:nvSpPr>
        <p:spPr bwMode="auto">
          <a:xfrm>
            <a:off x="5401547" y="1740651"/>
            <a:ext cx="864321" cy="318998"/>
          </a:xfrm>
          <a:prstGeom prst="rect">
            <a:avLst/>
          </a:prstGeom>
          <a:solidFill>
            <a:schemeClr val="tx2">
              <a:lumMod val="60000"/>
              <a:lumOff val="40000"/>
            </a:schemeClr>
          </a:solidFill>
          <a:ln w="38100">
            <a:noFill/>
          </a:ln>
          <a:effectLst/>
        </p:spPr>
        <p:txBody>
          <a:bodyPr wrap="square" lIns="35998" tIns="35998" rIns="35998" bIns="35998" rtlCol="0" anchor="ctr">
            <a:noAutofit/>
          </a:bodyPr>
          <a:lstStyle/>
          <a:p>
            <a:pPr algn="ctr" defTabSz="834828" fontAlgn="base">
              <a:spcBef>
                <a:spcPct val="0"/>
              </a:spcBef>
              <a:spcAft>
                <a:spcPct val="0"/>
              </a:spcAft>
            </a:pPr>
            <a:r>
              <a:rPr lang="en-US" altLang="zh-CN" sz="1100" dirty="0">
                <a:solidFill>
                  <a:schemeClr val="bg1"/>
                </a:solidFill>
                <a:latin typeface="微软雅黑" pitchFamily="34" charset="-122"/>
                <a:ea typeface="微软雅黑" pitchFamily="34" charset="-122"/>
              </a:rPr>
              <a:t>AI</a:t>
            </a:r>
            <a:endParaRPr lang="zh-CN" altLang="en-US" sz="1100" dirty="0">
              <a:solidFill>
                <a:schemeClr val="bg1"/>
              </a:solidFill>
              <a:latin typeface="微软雅黑" pitchFamily="34" charset="-122"/>
              <a:ea typeface="微软雅黑" pitchFamily="34" charset="-122"/>
            </a:endParaRPr>
          </a:p>
          <a:p>
            <a:pPr algn="ctr" defTabSz="834828" fontAlgn="base">
              <a:spcBef>
                <a:spcPct val="0"/>
              </a:spcBef>
              <a:spcAft>
                <a:spcPct val="0"/>
              </a:spcAft>
            </a:pPr>
            <a:r>
              <a:rPr lang="en-US" altLang="zh-CN" sz="1100" dirty="0">
                <a:solidFill>
                  <a:schemeClr val="bg1"/>
                </a:solidFill>
                <a:latin typeface="微软雅黑" pitchFamily="34" charset="-122"/>
                <a:ea typeface="微软雅黑" pitchFamily="34" charset="-122"/>
              </a:rPr>
              <a:t>Control </a:t>
            </a:r>
          </a:p>
        </p:txBody>
      </p:sp>
      <p:sp>
        <p:nvSpPr>
          <p:cNvPr id="53" name="矩形 52"/>
          <p:cNvSpPr/>
          <p:nvPr/>
        </p:nvSpPr>
        <p:spPr bwMode="auto">
          <a:xfrm>
            <a:off x="6325125" y="1753697"/>
            <a:ext cx="864096" cy="301426"/>
          </a:xfrm>
          <a:prstGeom prst="rect">
            <a:avLst/>
          </a:prstGeom>
          <a:solidFill>
            <a:srgbClr val="92D050"/>
          </a:solidFill>
          <a:ln w="38100">
            <a:noFill/>
          </a:ln>
          <a:effectLst/>
        </p:spPr>
        <p:txBody>
          <a:bodyPr wrap="square" lIns="35998" tIns="35998" rIns="35998" bIns="35998" rtlCol="0" anchor="ctr">
            <a:noAutofit/>
          </a:bodyPr>
          <a:lstStyle/>
          <a:p>
            <a:pPr algn="ctr" defTabSz="834828" fontAlgn="base">
              <a:spcBef>
                <a:spcPct val="0"/>
              </a:spcBef>
              <a:spcAft>
                <a:spcPct val="0"/>
              </a:spcAft>
            </a:pPr>
            <a:r>
              <a:rPr lang="en-US" altLang="zh-CN" sz="1100" dirty="0">
                <a:solidFill>
                  <a:schemeClr val="tx2">
                    <a:lumMod val="75000"/>
                  </a:schemeClr>
                </a:solidFill>
                <a:latin typeface="微软雅黑" pitchFamily="34" charset="-122"/>
                <a:ea typeface="微软雅黑" pitchFamily="34" charset="-122"/>
              </a:rPr>
              <a:t>AI</a:t>
            </a:r>
          </a:p>
          <a:p>
            <a:pPr algn="ctr" defTabSz="834828" fontAlgn="base">
              <a:spcBef>
                <a:spcPct val="0"/>
              </a:spcBef>
              <a:spcAft>
                <a:spcPct val="0"/>
              </a:spcAft>
            </a:pPr>
            <a:r>
              <a:rPr lang="en-US" altLang="zh-CN" sz="1000" dirty="0">
                <a:solidFill>
                  <a:schemeClr val="tx2">
                    <a:lumMod val="75000"/>
                  </a:schemeClr>
                </a:solidFill>
                <a:latin typeface="微软雅黑" pitchFamily="34" charset="-122"/>
                <a:ea typeface="微软雅黑" pitchFamily="34" charset="-122"/>
              </a:rPr>
              <a:t>Data Process</a:t>
            </a:r>
          </a:p>
        </p:txBody>
      </p:sp>
      <p:sp>
        <p:nvSpPr>
          <p:cNvPr id="54" name="矩形 53"/>
          <p:cNvSpPr/>
          <p:nvPr/>
        </p:nvSpPr>
        <p:spPr bwMode="auto">
          <a:xfrm>
            <a:off x="4460584" y="1738259"/>
            <a:ext cx="864321" cy="318998"/>
          </a:xfrm>
          <a:prstGeom prst="rect">
            <a:avLst/>
          </a:prstGeom>
          <a:solidFill>
            <a:srgbClr val="FFFF00"/>
          </a:solidFill>
          <a:ln w="38100">
            <a:noFill/>
          </a:ln>
          <a:effectLst/>
        </p:spPr>
        <p:txBody>
          <a:bodyPr wrap="square" lIns="35998" tIns="35998" rIns="35998" bIns="35998" rtlCol="0" anchor="ctr">
            <a:noAutofit/>
          </a:bodyPr>
          <a:lstStyle/>
          <a:p>
            <a:pPr algn="ctr" defTabSz="834828" fontAlgn="base">
              <a:spcBef>
                <a:spcPct val="0"/>
              </a:spcBef>
              <a:spcAft>
                <a:spcPct val="0"/>
              </a:spcAft>
            </a:pPr>
            <a:r>
              <a:rPr lang="en-US" altLang="zh-CN" sz="1100" dirty="0">
                <a:latin typeface="微软雅黑" pitchFamily="34" charset="-122"/>
                <a:ea typeface="微软雅黑" pitchFamily="34" charset="-122"/>
              </a:rPr>
              <a:t>AI</a:t>
            </a:r>
            <a:endParaRPr lang="zh-CN" altLang="en-US" sz="1100" dirty="0">
              <a:latin typeface="微软雅黑" pitchFamily="34" charset="-122"/>
              <a:ea typeface="微软雅黑" pitchFamily="34" charset="-122"/>
            </a:endParaRPr>
          </a:p>
          <a:p>
            <a:pPr algn="ctr" defTabSz="834828" fontAlgn="base">
              <a:spcBef>
                <a:spcPct val="0"/>
              </a:spcBef>
              <a:spcAft>
                <a:spcPct val="0"/>
              </a:spcAft>
            </a:pPr>
            <a:r>
              <a:rPr lang="en-US" altLang="zh-CN" sz="1100" dirty="0" err="1">
                <a:latin typeface="微软雅黑" pitchFamily="34" charset="-122"/>
                <a:ea typeface="微软雅黑" pitchFamily="34" charset="-122"/>
              </a:rPr>
              <a:t>Mng</a:t>
            </a:r>
            <a:r>
              <a:rPr lang="en-US" altLang="zh-CN" sz="1100" dirty="0">
                <a:latin typeface="微软雅黑" pitchFamily="34" charset="-122"/>
                <a:ea typeface="微软雅黑" pitchFamily="34" charset="-122"/>
              </a:rPr>
              <a:t> </a:t>
            </a:r>
          </a:p>
        </p:txBody>
      </p:sp>
      <p:sp>
        <p:nvSpPr>
          <p:cNvPr id="55" name="TextBox 199"/>
          <p:cNvSpPr txBox="1"/>
          <p:nvPr/>
        </p:nvSpPr>
        <p:spPr>
          <a:xfrm>
            <a:off x="5422379" y="4039872"/>
            <a:ext cx="6475260" cy="1631216"/>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sz="2000" dirty="0"/>
              <a:t>Role for ML/AI in every plane, working together with traditional functionality and protocols</a:t>
            </a:r>
          </a:p>
          <a:p>
            <a:pPr marL="285750" indent="-285750" algn="just">
              <a:buFont typeface="Arial" panose="020B0604020202020204" pitchFamily="34" charset="0"/>
              <a:buChar char="•"/>
            </a:pPr>
            <a:r>
              <a:rPr lang="en-US" altLang="zh-CN" sz="2000" dirty="0"/>
              <a:t>Role for ML/AI in most entities, including global (slower)  and local (quasi-real time) actions</a:t>
            </a:r>
          </a:p>
          <a:p>
            <a:pPr marL="285750" indent="-285750" algn="just">
              <a:buFont typeface="Arial" panose="020B0604020202020204" pitchFamily="34" charset="0"/>
              <a:buChar char="•"/>
            </a:pPr>
            <a:r>
              <a:rPr lang="en-US" altLang="zh-CN" sz="2000" dirty="0"/>
              <a:t>Data Collection Plane</a:t>
            </a:r>
          </a:p>
        </p:txBody>
      </p:sp>
      <p:sp>
        <p:nvSpPr>
          <p:cNvPr id="56" name="圆角矩形 55"/>
          <p:cNvSpPr/>
          <p:nvPr/>
        </p:nvSpPr>
        <p:spPr>
          <a:xfrm>
            <a:off x="9303529" y="597875"/>
            <a:ext cx="2213840" cy="1530855"/>
          </a:xfrm>
          <a:prstGeom prst="roundRect">
            <a:avLst/>
          </a:prstGeom>
          <a:solidFill>
            <a:schemeClr val="accent1">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3" tIns="45721" rIns="91443" bIns="45721" rtlCol="0" anchor="ctr"/>
          <a:lstStyle/>
          <a:p>
            <a:pPr algn="ctr"/>
            <a:endParaRPr lang="zh-CN" altLang="en-US">
              <a:solidFill>
                <a:schemeClr val="bg1"/>
              </a:solidFill>
            </a:endParaRPr>
          </a:p>
        </p:txBody>
      </p:sp>
      <p:sp>
        <p:nvSpPr>
          <p:cNvPr id="57" name="圆角矩形 56"/>
          <p:cNvSpPr/>
          <p:nvPr/>
        </p:nvSpPr>
        <p:spPr>
          <a:xfrm>
            <a:off x="9203057" y="497409"/>
            <a:ext cx="2213840" cy="1493094"/>
          </a:xfrm>
          <a:prstGeom prst="roundRect">
            <a:avLst/>
          </a:prstGeom>
          <a:solidFill>
            <a:schemeClr val="accent1">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3" tIns="45721" rIns="91443" bIns="45721" rtlCol="0" anchor="ctr"/>
          <a:lstStyle/>
          <a:p>
            <a:pPr algn="ctr"/>
            <a:endParaRPr lang="zh-CN" altLang="en-US">
              <a:solidFill>
                <a:schemeClr val="bg1"/>
              </a:solidFill>
            </a:endParaRPr>
          </a:p>
        </p:txBody>
      </p:sp>
      <p:sp>
        <p:nvSpPr>
          <p:cNvPr id="58" name="圆角矩形 57"/>
          <p:cNvSpPr/>
          <p:nvPr/>
        </p:nvSpPr>
        <p:spPr bwMode="auto">
          <a:xfrm>
            <a:off x="9269034" y="977652"/>
            <a:ext cx="644977" cy="434366"/>
          </a:xfrm>
          <a:prstGeom prst="roundRect">
            <a:avLst/>
          </a:prstGeom>
          <a:solidFill>
            <a:schemeClr val="tx2">
              <a:lumMod val="60000"/>
              <a:lumOff val="40000"/>
            </a:schemeClr>
          </a:solidFill>
          <a:ln w="9525" cap="flat" cmpd="sng" algn="ctr">
            <a:noFill/>
            <a:prstDash val="solid"/>
            <a:round/>
            <a:headEnd type="none" w="med" len="med"/>
            <a:tailEnd type="none" w="med" len="med"/>
          </a:ln>
          <a:effectLst/>
        </p:spPr>
        <p:txBody>
          <a:bodyPr vert="horz" wrap="square" lIns="79203" tIns="39601" rIns="79203" bIns="39601" numCol="1" rtlCol="0" anchor="t" anchorCtr="0" compatLnSpc="1">
            <a:prstTxWarp prst="textNoShape">
              <a:avLst/>
            </a:prstTxWarp>
            <a:noAutofit/>
          </a:bodyPr>
          <a:lstStyle/>
          <a:p>
            <a:pPr algn="ctr" defTabSz="801714"/>
            <a:r>
              <a:rPr lang="en-US" altLang="zh-CN" sz="800" dirty="0">
                <a:solidFill>
                  <a:schemeClr val="bg1"/>
                </a:solidFill>
                <a:latin typeface="FrutigerNext LT Regular" pitchFamily="34" charset="0"/>
                <a:ea typeface="ＭＳ Ｐゴシック" pitchFamily="34" charset="-128"/>
              </a:rPr>
              <a:t>Modeling</a:t>
            </a:r>
            <a:endParaRPr lang="en-US" altLang="zh-CN" sz="900" dirty="0">
              <a:solidFill>
                <a:schemeClr val="bg1"/>
              </a:solidFill>
              <a:latin typeface="FrutigerNext LT Regular" pitchFamily="34" charset="0"/>
              <a:ea typeface="ＭＳ Ｐゴシック" pitchFamily="34" charset="-128"/>
            </a:endParaRPr>
          </a:p>
          <a:p>
            <a:pPr algn="ctr" defTabSz="801714"/>
            <a:r>
              <a:rPr lang="en-US" altLang="zh-CN" sz="1000" dirty="0" err="1">
                <a:solidFill>
                  <a:schemeClr val="bg1"/>
                </a:solidFill>
                <a:latin typeface="FrutigerNext LT Regular" pitchFamily="34" charset="0"/>
                <a:ea typeface="ＭＳ Ｐゴシック" pitchFamily="34" charset="-128"/>
              </a:rPr>
              <a:t>Alg</a:t>
            </a:r>
            <a:endParaRPr lang="zh-CN" altLang="en-US" sz="1000" dirty="0">
              <a:solidFill>
                <a:schemeClr val="bg1"/>
              </a:solidFill>
              <a:latin typeface="FrutigerNext LT Regular" pitchFamily="34" charset="0"/>
              <a:ea typeface="ＭＳ Ｐゴシック" pitchFamily="34" charset="-128"/>
            </a:endParaRPr>
          </a:p>
        </p:txBody>
      </p:sp>
      <p:sp>
        <p:nvSpPr>
          <p:cNvPr id="59" name="圆角矩形 58"/>
          <p:cNvSpPr/>
          <p:nvPr/>
        </p:nvSpPr>
        <p:spPr bwMode="auto">
          <a:xfrm>
            <a:off x="9972186" y="983030"/>
            <a:ext cx="675585" cy="429002"/>
          </a:xfrm>
          <a:prstGeom prst="roundRect">
            <a:avLst/>
          </a:prstGeom>
          <a:solidFill>
            <a:schemeClr val="tx2">
              <a:lumMod val="60000"/>
              <a:lumOff val="40000"/>
            </a:schemeClr>
          </a:solidFill>
          <a:ln w="9525" cap="flat" cmpd="sng" algn="ctr">
            <a:noFill/>
            <a:prstDash val="solid"/>
            <a:round/>
            <a:headEnd type="none" w="med" len="med"/>
            <a:tailEnd type="none" w="med" len="med"/>
          </a:ln>
          <a:effectLst/>
        </p:spPr>
        <p:txBody>
          <a:bodyPr vert="horz" wrap="square" lIns="79203" tIns="39601" rIns="79203" bIns="39601" numCol="1" rtlCol="0" anchor="t" anchorCtr="0" compatLnSpc="1">
            <a:prstTxWarp prst="textNoShape">
              <a:avLst/>
            </a:prstTxWarp>
            <a:spAutoFit/>
          </a:bodyPr>
          <a:lstStyle/>
          <a:p>
            <a:pPr algn="ctr" defTabSz="801714"/>
            <a:r>
              <a:rPr lang="en-US" altLang="zh-CN" sz="1000" dirty="0">
                <a:solidFill>
                  <a:schemeClr val="bg1"/>
                </a:solidFill>
                <a:latin typeface="FrutigerNext LT Regular" pitchFamily="34" charset="0"/>
                <a:ea typeface="ＭＳ Ｐゴシック" pitchFamily="34" charset="-128"/>
              </a:rPr>
              <a:t>Control </a:t>
            </a:r>
            <a:r>
              <a:rPr lang="en-US" altLang="zh-CN" sz="1000" dirty="0" err="1">
                <a:solidFill>
                  <a:schemeClr val="bg1"/>
                </a:solidFill>
                <a:latin typeface="FrutigerNext LT Regular" pitchFamily="34" charset="0"/>
                <a:ea typeface="ＭＳ Ｐゴシック" pitchFamily="34" charset="-128"/>
              </a:rPr>
              <a:t>Alg</a:t>
            </a:r>
            <a:endParaRPr lang="zh-CN" altLang="en-US" sz="1000" dirty="0">
              <a:solidFill>
                <a:schemeClr val="bg1"/>
              </a:solidFill>
              <a:latin typeface="FrutigerNext LT Regular" pitchFamily="34" charset="0"/>
              <a:ea typeface="ＭＳ Ｐゴシック" pitchFamily="34" charset="-128"/>
            </a:endParaRPr>
          </a:p>
        </p:txBody>
      </p:sp>
      <p:cxnSp>
        <p:nvCxnSpPr>
          <p:cNvPr id="60" name="直接连接符 59"/>
          <p:cNvCxnSpPr/>
          <p:nvPr/>
        </p:nvCxnSpPr>
        <p:spPr>
          <a:xfrm flipH="1">
            <a:off x="10101189" y="4556562"/>
            <a:ext cx="8710" cy="562691"/>
          </a:xfrm>
          <a:prstGeom prst="line">
            <a:avLst/>
          </a:prstGeom>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61" name="直接连接符 60"/>
          <p:cNvCxnSpPr>
            <a:stCxn id="58" idx="0"/>
            <a:endCxn id="65" idx="3"/>
          </p:cNvCxnSpPr>
          <p:nvPr/>
        </p:nvCxnSpPr>
        <p:spPr>
          <a:xfrm flipV="1">
            <a:off x="9591523" y="831908"/>
            <a:ext cx="713587" cy="145744"/>
          </a:xfrm>
          <a:prstGeom prst="line">
            <a:avLst/>
          </a:prstGeom>
          <a:ln>
            <a:solidFill>
              <a:schemeClr val="tx2"/>
            </a:solidFill>
            <a:prstDash val="lgDashDot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65" idx="3"/>
            <a:endCxn id="59" idx="0"/>
          </p:cNvCxnSpPr>
          <p:nvPr/>
        </p:nvCxnSpPr>
        <p:spPr>
          <a:xfrm>
            <a:off x="10305110" y="831908"/>
            <a:ext cx="4869" cy="151122"/>
          </a:xfrm>
          <a:prstGeom prst="line">
            <a:avLst/>
          </a:prstGeom>
          <a:ln>
            <a:solidFill>
              <a:schemeClr val="tx2"/>
            </a:solidFill>
            <a:prstDash val="lgDashDot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直接连接符 62"/>
          <p:cNvCxnSpPr>
            <a:stCxn id="68" idx="1"/>
            <a:endCxn id="59" idx="3"/>
          </p:cNvCxnSpPr>
          <p:nvPr/>
        </p:nvCxnSpPr>
        <p:spPr>
          <a:xfrm flipH="1">
            <a:off x="10647771" y="1194066"/>
            <a:ext cx="154571" cy="3465"/>
          </a:xfrm>
          <a:prstGeom prst="line">
            <a:avLst/>
          </a:prstGeom>
          <a:ln>
            <a:solidFill>
              <a:schemeClr val="bg1"/>
            </a:solidFill>
            <a:prstDash val="lgDashDotDot"/>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11552039" y="1990503"/>
            <a:ext cx="0" cy="234366"/>
          </a:xfrm>
          <a:prstGeom prst="line">
            <a:avLst/>
          </a:prstGeom>
          <a:ln>
            <a:solidFill>
              <a:schemeClr val="bg1"/>
            </a:solidFill>
            <a:prstDash val="lgDashDotDot"/>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圆柱形 64"/>
          <p:cNvSpPr/>
          <p:nvPr/>
        </p:nvSpPr>
        <p:spPr>
          <a:xfrm>
            <a:off x="10016000" y="548062"/>
            <a:ext cx="578220" cy="283846"/>
          </a:xfrm>
          <a:prstGeom prst="can">
            <a:avLst/>
          </a:prstGeom>
          <a:solidFill>
            <a:schemeClr val="tx2">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3" tIns="45721" rIns="91443" bIns="45721" rtlCol="0" anchor="ctr"/>
          <a:lstStyle/>
          <a:p>
            <a:pPr algn="ctr"/>
            <a:r>
              <a:rPr lang="en-US" altLang="zh-CN" sz="1100" dirty="0">
                <a:solidFill>
                  <a:schemeClr val="bg1"/>
                </a:solidFill>
              </a:rPr>
              <a:t>Model</a:t>
            </a:r>
            <a:endParaRPr lang="zh-CN" altLang="en-US" sz="1100" dirty="0">
              <a:solidFill>
                <a:schemeClr val="bg1"/>
              </a:solidFill>
            </a:endParaRPr>
          </a:p>
        </p:txBody>
      </p:sp>
      <p:sp>
        <p:nvSpPr>
          <p:cNvPr id="66" name="TextBox 223"/>
          <p:cNvSpPr txBox="1"/>
          <p:nvPr/>
        </p:nvSpPr>
        <p:spPr>
          <a:xfrm>
            <a:off x="10274051" y="2248991"/>
            <a:ext cx="989315" cy="415500"/>
          </a:xfrm>
          <a:prstGeom prst="rect">
            <a:avLst/>
          </a:prstGeom>
          <a:noFill/>
          <a:ln>
            <a:noFill/>
          </a:ln>
        </p:spPr>
        <p:txBody>
          <a:bodyPr wrap="square" lIns="91443" tIns="45721" rIns="91443" bIns="45721" rtlCol="0">
            <a:spAutoFit/>
          </a:bodyPr>
          <a:lstStyle/>
          <a:p>
            <a:pPr algn="ctr"/>
            <a:r>
              <a:rPr lang="en-US" altLang="zh-CN" sz="1050" dirty="0">
                <a:latin typeface="+mn-ea"/>
              </a:rPr>
              <a:t> Control actions</a:t>
            </a:r>
            <a:endParaRPr lang="zh-CN" altLang="en-US" sz="1050" dirty="0">
              <a:latin typeface="+mn-ea"/>
            </a:endParaRPr>
          </a:p>
        </p:txBody>
      </p:sp>
      <p:sp>
        <p:nvSpPr>
          <p:cNvPr id="67" name="TextBox 224"/>
          <p:cNvSpPr txBox="1"/>
          <p:nvPr/>
        </p:nvSpPr>
        <p:spPr>
          <a:xfrm>
            <a:off x="9553971" y="243491"/>
            <a:ext cx="1355887" cy="253918"/>
          </a:xfrm>
          <a:prstGeom prst="rect">
            <a:avLst/>
          </a:prstGeom>
          <a:noFill/>
          <a:ln>
            <a:noFill/>
          </a:ln>
        </p:spPr>
        <p:txBody>
          <a:bodyPr wrap="square" lIns="91443" tIns="45721" rIns="91443" bIns="45721" rtlCol="0">
            <a:spAutoFit/>
          </a:bodyPr>
          <a:lstStyle/>
          <a:p>
            <a:pPr algn="ctr"/>
            <a:r>
              <a:rPr lang="en-US" altLang="zh-CN" sz="1050" dirty="0">
                <a:latin typeface="+mn-ea"/>
              </a:rPr>
              <a:t> Control APPs</a:t>
            </a:r>
            <a:endParaRPr lang="zh-CN" altLang="en-US" sz="1050" dirty="0">
              <a:latin typeface="+mn-ea"/>
            </a:endParaRPr>
          </a:p>
        </p:txBody>
      </p:sp>
      <p:sp>
        <p:nvSpPr>
          <p:cNvPr id="68" name="圆角矩形 67"/>
          <p:cNvSpPr/>
          <p:nvPr/>
        </p:nvSpPr>
        <p:spPr bwMode="auto">
          <a:xfrm>
            <a:off x="10802342" y="979565"/>
            <a:ext cx="604160" cy="429002"/>
          </a:xfrm>
          <a:prstGeom prst="roundRect">
            <a:avLst/>
          </a:prstGeom>
          <a:solidFill>
            <a:schemeClr val="tx2">
              <a:lumMod val="60000"/>
              <a:lumOff val="40000"/>
            </a:schemeClr>
          </a:solidFill>
          <a:ln w="9525" cap="flat" cmpd="sng" algn="ctr">
            <a:noFill/>
            <a:prstDash val="solid"/>
            <a:round/>
            <a:headEnd type="none" w="med" len="med"/>
            <a:tailEnd type="none" w="med" len="med"/>
          </a:ln>
          <a:effectLst/>
        </p:spPr>
        <p:txBody>
          <a:bodyPr vert="horz" wrap="square" lIns="79203" tIns="39601" rIns="79203" bIns="39601" numCol="1" rtlCol="0" anchor="t" anchorCtr="0" compatLnSpc="1">
            <a:prstTxWarp prst="textNoShape">
              <a:avLst/>
            </a:prstTxWarp>
            <a:spAutoFit/>
          </a:bodyPr>
          <a:lstStyle/>
          <a:p>
            <a:pPr algn="ctr" defTabSz="801714" fontAlgn="base">
              <a:spcBef>
                <a:spcPct val="0"/>
              </a:spcBef>
              <a:spcAft>
                <a:spcPct val="0"/>
              </a:spcAft>
            </a:pPr>
            <a:r>
              <a:rPr lang="en-US" altLang="zh-CN" sz="1000" dirty="0" err="1">
                <a:solidFill>
                  <a:schemeClr val="bg1"/>
                </a:solidFill>
                <a:latin typeface="FrutigerNext LT Regular" pitchFamily="34" charset="0"/>
                <a:ea typeface="ＭＳ Ｐゴシック" pitchFamily="34" charset="-128"/>
              </a:rPr>
              <a:t>Eval</a:t>
            </a:r>
            <a:r>
              <a:rPr lang="en-US" altLang="zh-CN" sz="1000" dirty="0">
                <a:solidFill>
                  <a:schemeClr val="bg1"/>
                </a:solidFill>
                <a:latin typeface="FrutigerNext LT Regular" pitchFamily="34" charset="0"/>
                <a:ea typeface="ＭＳ Ｐゴシック" pitchFamily="34" charset="-128"/>
              </a:rPr>
              <a:t> </a:t>
            </a:r>
            <a:r>
              <a:rPr lang="en-US" altLang="zh-CN" sz="1000" dirty="0" err="1">
                <a:solidFill>
                  <a:schemeClr val="bg1"/>
                </a:solidFill>
                <a:latin typeface="FrutigerNext LT Regular" pitchFamily="34" charset="0"/>
                <a:ea typeface="ＭＳ Ｐゴシック" pitchFamily="34" charset="-128"/>
              </a:rPr>
              <a:t>Alg</a:t>
            </a:r>
            <a:endParaRPr lang="zh-CN" altLang="en-US" sz="1000" dirty="0">
              <a:solidFill>
                <a:schemeClr val="bg1"/>
              </a:solidFill>
              <a:latin typeface="FrutigerNext LT Regular" pitchFamily="34" charset="0"/>
              <a:ea typeface="ＭＳ Ｐゴシック" pitchFamily="34" charset="-128"/>
            </a:endParaRPr>
          </a:p>
        </p:txBody>
      </p:sp>
      <p:cxnSp>
        <p:nvCxnSpPr>
          <p:cNvPr id="69" name="直接连接符 68"/>
          <p:cNvCxnSpPr>
            <a:endCxn id="68" idx="0"/>
          </p:cNvCxnSpPr>
          <p:nvPr/>
        </p:nvCxnSpPr>
        <p:spPr>
          <a:xfrm>
            <a:off x="10398322" y="850781"/>
            <a:ext cx="706100" cy="128784"/>
          </a:xfrm>
          <a:prstGeom prst="line">
            <a:avLst/>
          </a:prstGeom>
          <a:ln>
            <a:solidFill>
              <a:schemeClr val="tx2"/>
            </a:solidFill>
            <a:prstDash val="lgDashDot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59" idx="3"/>
            <a:endCxn id="68" idx="1"/>
          </p:cNvCxnSpPr>
          <p:nvPr/>
        </p:nvCxnSpPr>
        <p:spPr>
          <a:xfrm flipV="1">
            <a:off x="10647771" y="1194066"/>
            <a:ext cx="154571" cy="3465"/>
          </a:xfrm>
          <a:prstGeom prst="line">
            <a:avLst/>
          </a:prstGeom>
          <a:ln>
            <a:solidFill>
              <a:schemeClr val="tx2"/>
            </a:solidFill>
            <a:prstDash val="lgDashDotDot"/>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1" name="圆角矩形 70"/>
          <p:cNvSpPr/>
          <p:nvPr/>
        </p:nvSpPr>
        <p:spPr bwMode="auto">
          <a:xfrm>
            <a:off x="10336323" y="1519419"/>
            <a:ext cx="851838" cy="429002"/>
          </a:xfrm>
          <a:prstGeom prst="roundRect">
            <a:avLst/>
          </a:prstGeom>
          <a:solidFill>
            <a:schemeClr val="tx2">
              <a:lumMod val="60000"/>
              <a:lumOff val="40000"/>
            </a:schemeClr>
          </a:solidFill>
          <a:ln w="9525" cap="flat" cmpd="sng" algn="ctr">
            <a:noFill/>
            <a:prstDash val="solid"/>
            <a:round/>
            <a:headEnd type="none" w="med" len="med"/>
            <a:tailEnd type="none" w="med" len="med"/>
          </a:ln>
          <a:effectLst/>
        </p:spPr>
        <p:txBody>
          <a:bodyPr vert="horz" wrap="square" lIns="79203" tIns="39601" rIns="79203" bIns="39601" numCol="1" rtlCol="0" anchor="t" anchorCtr="0" compatLnSpc="1">
            <a:prstTxWarp prst="textNoShape">
              <a:avLst/>
            </a:prstTxWarp>
            <a:spAutoFit/>
          </a:bodyPr>
          <a:lstStyle/>
          <a:p>
            <a:pPr algn="ctr" defTabSz="801714" fontAlgn="base">
              <a:spcBef>
                <a:spcPct val="0"/>
              </a:spcBef>
              <a:spcAft>
                <a:spcPct val="0"/>
              </a:spcAft>
            </a:pPr>
            <a:r>
              <a:rPr lang="en-US" altLang="zh-CN" sz="1000" dirty="0">
                <a:solidFill>
                  <a:schemeClr val="bg1"/>
                </a:solidFill>
                <a:latin typeface="FrutigerNext LT Regular" pitchFamily="34" charset="0"/>
                <a:ea typeface="ＭＳ Ｐゴシック" pitchFamily="34" charset="-128"/>
              </a:rPr>
              <a:t>Action</a:t>
            </a:r>
          </a:p>
          <a:p>
            <a:pPr algn="ctr" defTabSz="801714" fontAlgn="base">
              <a:spcBef>
                <a:spcPct val="0"/>
              </a:spcBef>
              <a:spcAft>
                <a:spcPct val="0"/>
              </a:spcAft>
            </a:pPr>
            <a:r>
              <a:rPr lang="en-US" altLang="zh-CN" sz="1000" dirty="0">
                <a:solidFill>
                  <a:schemeClr val="bg1"/>
                </a:solidFill>
                <a:latin typeface="FrutigerNext LT Regular" pitchFamily="34" charset="0"/>
                <a:ea typeface="ＭＳ Ｐゴシック" pitchFamily="34" charset="-128"/>
              </a:rPr>
              <a:t>Dispatch</a:t>
            </a:r>
            <a:endParaRPr lang="zh-CN" altLang="en-US" sz="1000" dirty="0">
              <a:solidFill>
                <a:schemeClr val="bg1"/>
              </a:solidFill>
              <a:latin typeface="FrutigerNext LT Regular" pitchFamily="34" charset="0"/>
              <a:ea typeface="ＭＳ Ｐゴシック" pitchFamily="34" charset="-128"/>
            </a:endParaRPr>
          </a:p>
        </p:txBody>
      </p:sp>
      <p:cxnSp>
        <p:nvCxnSpPr>
          <p:cNvPr id="72" name="直接箭头连接符 71"/>
          <p:cNvCxnSpPr/>
          <p:nvPr/>
        </p:nvCxnSpPr>
        <p:spPr>
          <a:xfrm flipV="1">
            <a:off x="6265868" y="831712"/>
            <a:ext cx="2937084" cy="908939"/>
          </a:xfrm>
          <a:prstGeom prst="straightConnector1">
            <a:avLst/>
          </a:prstGeom>
          <a:ln>
            <a:solidFill>
              <a:schemeClr val="accent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73" name="直接连接符 72"/>
          <p:cNvCxnSpPr>
            <a:stCxn id="71" idx="0"/>
          </p:cNvCxnSpPr>
          <p:nvPr/>
        </p:nvCxnSpPr>
        <p:spPr>
          <a:xfrm flipH="1" flipV="1">
            <a:off x="10398322" y="1408567"/>
            <a:ext cx="363920" cy="110852"/>
          </a:xfrm>
          <a:prstGeom prst="line">
            <a:avLst/>
          </a:prstGeom>
          <a:ln>
            <a:solidFill>
              <a:schemeClr val="tx2"/>
            </a:solidFill>
            <a:prstDash val="lgDashDotDot"/>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直接连接符 73"/>
          <p:cNvCxnSpPr>
            <a:stCxn id="66" idx="0"/>
            <a:endCxn id="71" idx="2"/>
          </p:cNvCxnSpPr>
          <p:nvPr/>
        </p:nvCxnSpPr>
        <p:spPr>
          <a:xfrm flipH="1" flipV="1">
            <a:off x="10762242" y="1948421"/>
            <a:ext cx="6467" cy="300570"/>
          </a:xfrm>
          <a:prstGeom prst="line">
            <a:avLst/>
          </a:prstGeom>
          <a:ln>
            <a:solidFill>
              <a:schemeClr val="tx2"/>
            </a:solidFill>
            <a:prstDash val="lgDashDotDot"/>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5" name="圆角矩形 74"/>
          <p:cNvSpPr/>
          <p:nvPr/>
        </p:nvSpPr>
        <p:spPr bwMode="auto">
          <a:xfrm>
            <a:off x="9422213" y="1518233"/>
            <a:ext cx="851838" cy="429002"/>
          </a:xfrm>
          <a:prstGeom prst="roundRect">
            <a:avLst/>
          </a:prstGeom>
          <a:solidFill>
            <a:schemeClr val="tx2">
              <a:lumMod val="60000"/>
              <a:lumOff val="40000"/>
            </a:schemeClr>
          </a:solidFill>
          <a:ln w="9525" cap="flat" cmpd="sng" algn="ctr">
            <a:noFill/>
            <a:prstDash val="solid"/>
            <a:round/>
            <a:headEnd type="none" w="med" len="med"/>
            <a:tailEnd type="none" w="med" len="med"/>
          </a:ln>
          <a:effectLst/>
        </p:spPr>
        <p:txBody>
          <a:bodyPr vert="horz" wrap="square" lIns="79203" tIns="39601" rIns="79203" bIns="39601" numCol="1" rtlCol="0" anchor="t" anchorCtr="0" compatLnSpc="1">
            <a:prstTxWarp prst="textNoShape">
              <a:avLst/>
            </a:prstTxWarp>
            <a:spAutoFit/>
          </a:bodyPr>
          <a:lstStyle/>
          <a:p>
            <a:pPr algn="ctr" defTabSz="801714" fontAlgn="base">
              <a:spcBef>
                <a:spcPct val="0"/>
              </a:spcBef>
              <a:spcAft>
                <a:spcPct val="0"/>
              </a:spcAft>
            </a:pPr>
            <a:r>
              <a:rPr lang="en-US" altLang="zh-CN" sz="1000" dirty="0">
                <a:solidFill>
                  <a:schemeClr val="bg1"/>
                </a:solidFill>
                <a:latin typeface="FrutigerNext LT Regular" pitchFamily="34" charset="0"/>
                <a:ea typeface="ＭＳ Ｐゴシック" pitchFamily="34" charset="-128"/>
              </a:rPr>
              <a:t>Status</a:t>
            </a:r>
          </a:p>
          <a:p>
            <a:pPr algn="ctr" defTabSz="801714" fontAlgn="base">
              <a:spcBef>
                <a:spcPct val="0"/>
              </a:spcBef>
              <a:spcAft>
                <a:spcPct val="0"/>
              </a:spcAft>
            </a:pPr>
            <a:r>
              <a:rPr lang="en-US" altLang="zh-CN" sz="1000" dirty="0">
                <a:solidFill>
                  <a:schemeClr val="bg1"/>
                </a:solidFill>
                <a:latin typeface="FrutigerNext LT Regular" pitchFamily="34" charset="0"/>
                <a:ea typeface="ＭＳ Ｐゴシック" pitchFamily="34" charset="-128"/>
              </a:rPr>
              <a:t>Collection</a:t>
            </a:r>
            <a:endParaRPr lang="zh-CN" altLang="en-US" sz="1000" dirty="0">
              <a:solidFill>
                <a:schemeClr val="bg1"/>
              </a:solidFill>
              <a:latin typeface="FrutigerNext LT Regular" pitchFamily="34" charset="0"/>
              <a:ea typeface="ＭＳ Ｐゴシック" pitchFamily="34" charset="-128"/>
            </a:endParaRPr>
          </a:p>
        </p:txBody>
      </p:sp>
      <p:cxnSp>
        <p:nvCxnSpPr>
          <p:cNvPr id="76" name="直接连接符 75"/>
          <p:cNvCxnSpPr>
            <a:endCxn id="75" idx="0"/>
          </p:cNvCxnSpPr>
          <p:nvPr/>
        </p:nvCxnSpPr>
        <p:spPr>
          <a:xfrm flipH="1">
            <a:off x="9848132" y="1408567"/>
            <a:ext cx="261767" cy="109666"/>
          </a:xfrm>
          <a:prstGeom prst="line">
            <a:avLst/>
          </a:prstGeom>
          <a:ln>
            <a:solidFill>
              <a:schemeClr val="tx2"/>
            </a:solidFill>
            <a:prstDash val="lgDashDotDot"/>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接连接符 76"/>
          <p:cNvCxnSpPr>
            <a:stCxn id="58" idx="2"/>
            <a:endCxn id="75" idx="0"/>
          </p:cNvCxnSpPr>
          <p:nvPr/>
        </p:nvCxnSpPr>
        <p:spPr>
          <a:xfrm>
            <a:off x="9591523" y="1412018"/>
            <a:ext cx="256609" cy="106215"/>
          </a:xfrm>
          <a:prstGeom prst="line">
            <a:avLst/>
          </a:prstGeom>
          <a:ln>
            <a:solidFill>
              <a:schemeClr val="tx2"/>
            </a:solidFill>
            <a:prstDash val="lgDashDotDot"/>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接连接符 77"/>
          <p:cNvCxnSpPr>
            <a:stCxn id="75" idx="2"/>
          </p:cNvCxnSpPr>
          <p:nvPr/>
        </p:nvCxnSpPr>
        <p:spPr>
          <a:xfrm>
            <a:off x="9848132" y="1947235"/>
            <a:ext cx="0" cy="277634"/>
          </a:xfrm>
          <a:prstGeom prst="line">
            <a:avLst/>
          </a:prstGeom>
          <a:ln>
            <a:solidFill>
              <a:schemeClr val="tx2"/>
            </a:solidFill>
            <a:prstDash val="lgDashDotDot"/>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TextBox 272"/>
          <p:cNvSpPr txBox="1"/>
          <p:nvPr/>
        </p:nvSpPr>
        <p:spPr>
          <a:xfrm>
            <a:off x="9409007" y="2224869"/>
            <a:ext cx="989315" cy="415500"/>
          </a:xfrm>
          <a:prstGeom prst="rect">
            <a:avLst/>
          </a:prstGeom>
          <a:noFill/>
          <a:ln>
            <a:noFill/>
          </a:ln>
        </p:spPr>
        <p:txBody>
          <a:bodyPr wrap="square" lIns="91443" tIns="45721" rIns="91443" bIns="45721" rtlCol="0">
            <a:spAutoFit/>
          </a:bodyPr>
          <a:lstStyle/>
          <a:p>
            <a:pPr algn="ctr"/>
            <a:r>
              <a:rPr lang="en-US" altLang="zh-CN" sz="1050" dirty="0">
                <a:latin typeface="+mn-ea"/>
              </a:rPr>
              <a:t>Network Status</a:t>
            </a:r>
            <a:endParaRPr lang="zh-CN" altLang="en-US" sz="1050" dirty="0">
              <a:latin typeface="+mn-ea"/>
            </a:endParaRPr>
          </a:p>
        </p:txBody>
      </p:sp>
      <p:sp>
        <p:nvSpPr>
          <p:cNvPr id="80" name="TextBox 160"/>
          <p:cNvSpPr txBox="1"/>
          <p:nvPr/>
        </p:nvSpPr>
        <p:spPr>
          <a:xfrm>
            <a:off x="4415373" y="776353"/>
            <a:ext cx="1007006" cy="430887"/>
          </a:xfrm>
          <a:prstGeom prst="rect">
            <a:avLst/>
          </a:prstGeom>
          <a:noFill/>
        </p:spPr>
        <p:txBody>
          <a:bodyPr wrap="none" rtlCol="0">
            <a:spAutoFit/>
          </a:bodyPr>
          <a:lstStyle/>
          <a:p>
            <a:pPr algn="ctr"/>
            <a:r>
              <a:rPr lang="en-US" altLang="zh-CN" sz="1100" dirty="0">
                <a:solidFill>
                  <a:srgbClr val="FFC000"/>
                </a:solidFill>
              </a:rPr>
              <a:t>Management</a:t>
            </a:r>
          </a:p>
          <a:p>
            <a:pPr algn="ctr"/>
            <a:r>
              <a:rPr lang="en-US" altLang="zh-CN" sz="1100" dirty="0">
                <a:solidFill>
                  <a:srgbClr val="FFC000"/>
                </a:solidFill>
              </a:rPr>
              <a:t>Plane</a:t>
            </a:r>
            <a:endParaRPr lang="zh-CN" altLang="en-US" sz="1100" dirty="0">
              <a:solidFill>
                <a:srgbClr val="FFC000"/>
              </a:solidFill>
            </a:endParaRPr>
          </a:p>
        </p:txBody>
      </p:sp>
      <p:sp>
        <p:nvSpPr>
          <p:cNvPr id="81" name="TextBox 161"/>
          <p:cNvSpPr txBox="1"/>
          <p:nvPr/>
        </p:nvSpPr>
        <p:spPr>
          <a:xfrm>
            <a:off x="5532929" y="779227"/>
            <a:ext cx="639919" cy="430887"/>
          </a:xfrm>
          <a:prstGeom prst="rect">
            <a:avLst/>
          </a:prstGeom>
          <a:noFill/>
        </p:spPr>
        <p:txBody>
          <a:bodyPr wrap="none" rtlCol="0">
            <a:spAutoFit/>
          </a:bodyPr>
          <a:lstStyle/>
          <a:p>
            <a:pPr algn="ctr"/>
            <a:r>
              <a:rPr lang="en-US" altLang="zh-CN" sz="1100" dirty="0">
                <a:solidFill>
                  <a:schemeClr val="tx2">
                    <a:lumMod val="60000"/>
                    <a:lumOff val="40000"/>
                  </a:schemeClr>
                </a:solidFill>
              </a:rPr>
              <a:t>Control</a:t>
            </a:r>
          </a:p>
          <a:p>
            <a:pPr algn="ctr"/>
            <a:r>
              <a:rPr lang="en-US" altLang="zh-CN" sz="1100" dirty="0">
                <a:solidFill>
                  <a:schemeClr val="tx2">
                    <a:lumMod val="60000"/>
                    <a:lumOff val="40000"/>
                  </a:schemeClr>
                </a:solidFill>
              </a:rPr>
              <a:t>Plane</a:t>
            </a:r>
            <a:endParaRPr lang="zh-CN" altLang="en-US" sz="1100" dirty="0">
              <a:solidFill>
                <a:schemeClr val="tx2">
                  <a:lumMod val="60000"/>
                  <a:lumOff val="40000"/>
                </a:schemeClr>
              </a:solidFill>
            </a:endParaRPr>
          </a:p>
        </p:txBody>
      </p:sp>
      <p:sp>
        <p:nvSpPr>
          <p:cNvPr id="82" name="TextBox 162"/>
          <p:cNvSpPr txBox="1"/>
          <p:nvPr/>
        </p:nvSpPr>
        <p:spPr>
          <a:xfrm>
            <a:off x="6390536" y="779134"/>
            <a:ext cx="806631" cy="430887"/>
          </a:xfrm>
          <a:prstGeom prst="rect">
            <a:avLst/>
          </a:prstGeom>
          <a:noFill/>
        </p:spPr>
        <p:txBody>
          <a:bodyPr wrap="none" rtlCol="0">
            <a:spAutoFit/>
          </a:bodyPr>
          <a:lstStyle/>
          <a:p>
            <a:pPr algn="ctr"/>
            <a:r>
              <a:rPr lang="en-US" altLang="zh-CN" sz="1100" dirty="0">
                <a:solidFill>
                  <a:schemeClr val="accent3">
                    <a:lumMod val="75000"/>
                  </a:schemeClr>
                </a:solidFill>
              </a:rPr>
              <a:t>Collection</a:t>
            </a:r>
          </a:p>
          <a:p>
            <a:pPr algn="ctr"/>
            <a:r>
              <a:rPr lang="en-US" altLang="zh-CN" sz="1100" dirty="0">
                <a:solidFill>
                  <a:schemeClr val="accent3">
                    <a:lumMod val="75000"/>
                  </a:schemeClr>
                </a:solidFill>
              </a:rPr>
              <a:t>Plane</a:t>
            </a:r>
            <a:endParaRPr lang="zh-CN" altLang="en-US" sz="1100" dirty="0">
              <a:solidFill>
                <a:schemeClr val="accent3">
                  <a:lumMod val="75000"/>
                </a:schemeClr>
              </a:solidFill>
            </a:endParaRPr>
          </a:p>
        </p:txBody>
      </p:sp>
      <p:sp>
        <p:nvSpPr>
          <p:cNvPr id="84" name="圆角矩形 83"/>
          <p:cNvSpPr/>
          <p:nvPr/>
        </p:nvSpPr>
        <p:spPr bwMode="auto">
          <a:xfrm>
            <a:off x="6390536" y="2881074"/>
            <a:ext cx="954040" cy="258743"/>
          </a:xfrm>
          <a:prstGeom prst="roundRect">
            <a:avLst/>
          </a:prstGeom>
          <a:solidFill>
            <a:srgbClr val="92D050"/>
          </a:solidFill>
          <a:ln w="9525" cap="flat" cmpd="sng" algn="ctr">
            <a:noFill/>
            <a:prstDash val="solid"/>
            <a:round/>
            <a:headEnd type="none" w="med" len="med"/>
            <a:tailEnd type="none" w="med" len="med"/>
          </a:ln>
          <a:effectLst/>
        </p:spPr>
        <p:txBody>
          <a:bodyPr vert="horz" wrap="square" lIns="79203" tIns="39601" rIns="79203" bIns="39601" numCol="1" rtlCol="0" anchor="t" anchorCtr="0" compatLnSpc="1">
            <a:prstTxWarp prst="textNoShape">
              <a:avLst/>
            </a:prstTxWarp>
            <a:spAutoFit/>
          </a:bodyPr>
          <a:lstStyle/>
          <a:p>
            <a:pPr algn="ctr" defTabSz="801714" fontAlgn="base">
              <a:spcBef>
                <a:spcPct val="0"/>
              </a:spcBef>
              <a:spcAft>
                <a:spcPct val="0"/>
              </a:spcAft>
            </a:pPr>
            <a:r>
              <a:rPr lang="en-US" altLang="zh-CN" sz="1000" dirty="0">
                <a:latin typeface="FrutigerNext LT Regular" pitchFamily="34" charset="0"/>
                <a:ea typeface="ＭＳ Ｐゴシック" pitchFamily="34" charset="-128"/>
              </a:rPr>
              <a:t>Complement</a:t>
            </a:r>
            <a:endParaRPr lang="zh-CN" altLang="en-US" sz="1000" dirty="0">
              <a:latin typeface="FrutigerNext LT Regular" pitchFamily="34" charset="0"/>
              <a:ea typeface="ＭＳ Ｐゴシック" pitchFamily="34" charset="-128"/>
            </a:endParaRPr>
          </a:p>
        </p:txBody>
      </p:sp>
    </p:spTree>
    <p:extLst>
      <p:ext uri="{BB962C8B-B14F-4D97-AF65-F5344CB8AC3E}">
        <p14:creationId xmlns:p14="http://schemas.microsoft.com/office/powerpoint/2010/main" val="53306571"/>
      </p:ext>
    </p:extLst>
  </p:cSld>
  <p:clrMapOvr>
    <a:masterClrMapping/>
  </p:clrMapOvr>
</p:sld>
</file>

<file path=ppt/theme/theme1.xml><?xml version="1.0" encoding="utf-8"?>
<a:theme xmlns:a="http://schemas.openxmlformats.org/drawingml/2006/main" name="Blank">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ank yo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CW PPT">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11400</TotalTime>
  <Words>2869</Words>
  <Application>Microsoft Office PowerPoint</Application>
  <PresentationFormat>自定义</PresentationFormat>
  <Paragraphs>530</Paragraphs>
  <Slides>34</Slides>
  <Notes>13</Notes>
  <HiddenSlides>0</HiddenSlides>
  <MMClips>0</MMClips>
  <ScaleCrop>false</ScaleCrop>
  <HeadingPairs>
    <vt:vector size="6" baseType="variant">
      <vt:variant>
        <vt:lpstr>已用的字体</vt:lpstr>
      </vt:variant>
      <vt:variant>
        <vt:i4>17</vt:i4>
      </vt:variant>
      <vt:variant>
        <vt:lpstr>主题</vt:lpstr>
      </vt:variant>
      <vt:variant>
        <vt:i4>4</vt:i4>
      </vt:variant>
      <vt:variant>
        <vt:lpstr>幻灯片标题</vt:lpstr>
      </vt:variant>
      <vt:variant>
        <vt:i4>34</vt:i4>
      </vt:variant>
    </vt:vector>
  </HeadingPairs>
  <TitlesOfParts>
    <vt:vector size="55" baseType="lpstr">
      <vt:lpstr>Akkurat Pro Light</vt:lpstr>
      <vt:lpstr>Arial Unicode MS</vt:lpstr>
      <vt:lpstr>FrutigerNext LT Light</vt:lpstr>
      <vt:lpstr>FrutigerNext LT Medium</vt:lpstr>
      <vt:lpstr>FrutigerNext LT Regular</vt:lpstr>
      <vt:lpstr>Gotham</vt:lpstr>
      <vt:lpstr>MS PGothic</vt:lpstr>
      <vt:lpstr>MS PGothic</vt:lpstr>
      <vt:lpstr>华文细黑</vt:lpstr>
      <vt:lpstr>宋体</vt:lpstr>
      <vt:lpstr>微软雅黑</vt:lpstr>
      <vt:lpstr>方正兰亭细黑_GBK</vt:lpstr>
      <vt:lpstr>黑体</vt:lpstr>
      <vt:lpstr>Arial</vt:lpstr>
      <vt:lpstr>Calibri</vt:lpstr>
      <vt:lpstr>Cambria Math</vt:lpstr>
      <vt:lpstr>Wingdings</vt:lpstr>
      <vt:lpstr>Blank</vt:lpstr>
      <vt:lpstr>内容Copytext </vt:lpstr>
      <vt:lpstr>1_内容Copytext </vt:lpstr>
      <vt:lpstr>Thank you</vt:lpstr>
      <vt:lpstr>Intelligent Network Infrastructure</vt:lpstr>
      <vt:lpstr>Agenda</vt:lpstr>
      <vt:lpstr>Before We Dive In</vt:lpstr>
      <vt:lpstr>BTW, What Assumptions Are We Making?</vt:lpstr>
      <vt:lpstr>So What Can ML/AI Do For Networks?</vt:lpstr>
      <vt:lpstr>ML/AI brings ……</vt:lpstr>
      <vt:lpstr>A Route to Network Intelligence</vt:lpstr>
      <vt:lpstr>Agenda</vt:lpstr>
      <vt:lpstr>The Architecture</vt:lpstr>
      <vt:lpstr>Impact on Control Plane</vt:lpstr>
      <vt:lpstr>Impact on Management Plane</vt:lpstr>
      <vt:lpstr>Impact on Forwarding Plane</vt:lpstr>
      <vt:lpstr>Emergence of the “Collection” Data Plane</vt:lpstr>
      <vt:lpstr>Agenda</vt:lpstr>
      <vt:lpstr>Modern ML: Theory + Engineering</vt:lpstr>
      <vt:lpstr>Agenda</vt:lpstr>
      <vt:lpstr>Case Study 1: Intelligent Traffic Balancing</vt:lpstr>
      <vt:lpstr>PowerPoint 演示文稿</vt:lpstr>
      <vt:lpstr>Case Study 3: QoS Inference Engine</vt:lpstr>
      <vt:lpstr>Aside: What is an Autoencoder?</vt:lpstr>
      <vt:lpstr>Autoencoder? Special Kind of Neural Network</vt:lpstr>
      <vt:lpstr>But First: What Does A Single Neuron Do?</vt:lpstr>
      <vt:lpstr>So What Kinds of Things Can a Single Artificial Neuron Compute?</vt:lpstr>
      <vt:lpstr>So What is Really Happening Here?</vt:lpstr>
      <vt:lpstr>Manifolds?</vt:lpstr>
      <vt:lpstr>So OK, All Cool, But How Does The  Autoencoder Actually Work?</vt:lpstr>
      <vt:lpstr>How Hard To Code This Up In Tensorflow?</vt:lpstr>
      <vt:lpstr>Autoencoder Output</vt:lpstr>
      <vt:lpstr>Aside: How Big is the MNIST Space?</vt:lpstr>
      <vt:lpstr>Case Study 4: Intelligent Measurement</vt:lpstr>
      <vt:lpstr>Agenda</vt:lpstr>
      <vt:lpstr>Roadmap</vt:lpstr>
      <vt:lpstr>DEMO: #44 HUAWEI</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Zhouchuan (Luc)</dc:creator>
  <cp:lastModifiedBy>yanshen</cp:lastModifiedBy>
  <cp:revision>501</cp:revision>
  <dcterms:created xsi:type="dcterms:W3CDTF">2014-09-24T01:01:53Z</dcterms:created>
  <dcterms:modified xsi:type="dcterms:W3CDTF">2018-03-27T16:56:44Z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_ms_pID_72543">
    <vt:lpwstr>(3)LnZC7oz8To7Y22xH3O/e8/X6gkcAfRUeHpPKe9auJUq9yzXFzrGV+j1DVZzgI0EDzC0+5uAn
JRM3s2IrrRCN1xLLc5QCYMfFYASWKQEv6iy1EnUE8rYaLKTG6HQjCqbkdbEQ9AilA4wlcUGp
M+k9aV/YBB7bikGlSXRZgKrcuKUoPTRW/pwdIjDDNwoeATG48Nbp4PibsYPQdwtvyHcMCRzq
oFE7OBQURzIUP5l6z3</vt:lpwstr>
  </property>
  <property fmtid="{D5CDD505-2E9C-101B-9397-08002B2CF9AE}" pid="3" name="_new_ms_pID_725431">
    <vt:lpwstr>HT427Rj6lAztVHZEJkxSciTysHWHm3pp5pN5bdc8jI+R61LnM43/Id
OJR/5SFPGpxMNY+Ik687ggiaLVMQscvYPOkYpYvR1VHcjWO8LpQ8Jk53dz+OU+dlYUxEyVKl
nYzFJYTuHXU49As1XFzB/2i2wAX+Yjn1QhbYw+qyfxCE4z7K7zPku/WWV3NPVhG2wti/wSUD
AM0CoU+WY5x1lW5yWyWZ3mYynTqhsmvMoz2Q</vt:lpwstr>
  </property>
  <property fmtid="{D5CDD505-2E9C-101B-9397-08002B2CF9AE}" pid="4" name="_new_ms_pID_725432">
    <vt:lpwstr>of/ts7Wz4tkV5CWwOAx2QBtKm6tC/Xu4PptY
e8yjtgJI/F4gvLnqMJLIFc4L3zL3adNOX5ClTsL7BprpsyLPcNPaVLnaJJkx23gviqr0Df3e
</vt:lpwstr>
  </property>
  <property fmtid="{D5CDD505-2E9C-101B-9397-08002B2CF9AE}" pid="5" name="_2015_ms_pID_725343">
    <vt:lpwstr>(3)1gQ3MkawpYgxq2l2itF0dkn3/79MIuK4D1bHJikCWYWf6ms90W/uQ30rHGQX2f6RPG4jej1K
1yeT45hhJPjtZsW8NVYvwWgjAhtI6JVu/Vf6b2M3HildvZqlo7muB85r0TQKfZrLuI1QSkt/
0UBzF+UTCf0zJlaWDomEEK5D9bqhWQ0d+UyYXXU6IY7VjMie9sQ2khtqedlnzjHWCjvJV7l4
R4DWo0m88Lfufdjash</vt:lpwstr>
  </property>
  <property fmtid="{D5CDD505-2E9C-101B-9397-08002B2CF9AE}" pid="6" name="_2015_ms_pID_7253431">
    <vt:lpwstr>vs8rbg/LwaX9JKHZ5mfzf1ZKymaKUWTZSTVBLFn5E89Z9k97ESXaKP
8Orm38kcFgkdW7w+TEIJJQxTq8+xgVJ11F2/0KElKfcKlIr9fDq5IwrYmaFuSaMROyqH79LJ
oS42LSBsSSDswRg7CXABvIVI4y4Ld0UfMKFQG2wokzSKTc1eu5cjdTqSssdfyRS5eU+V1Vn7
+0rTeyg37YuG7ERcnSQG3IltbS/XXuwOF6o+</vt:lpwstr>
  </property>
  <property fmtid="{D5CDD505-2E9C-101B-9397-08002B2CF9AE}" pid="7" name="_2015_ms_pID_7253432">
    <vt:lpwstr>qF4EaA4mPlPjK84o6B8XxEFOLshHS4mlC44+
biDD16mNTDt6tqXF6bW0Trd4uwKtll1Zv3i6+3YuJ1kazRG7LSo=</vt:lpwstr>
  </property>
  <property fmtid="{D5CDD505-2E9C-101B-9397-08002B2CF9AE}" pid="8" name="_readonly">
    <vt:lpwstr/>
  </property>
  <property fmtid="{D5CDD505-2E9C-101B-9397-08002B2CF9AE}" pid="9" name="_change">
    <vt:lpwstr/>
  </property>
  <property fmtid="{D5CDD505-2E9C-101B-9397-08002B2CF9AE}" pid="10" name="_full-control">
    <vt:lpwstr/>
  </property>
  <property fmtid="{D5CDD505-2E9C-101B-9397-08002B2CF9AE}" pid="11" name="sflag">
    <vt:lpwstr>1522165528</vt:lpwstr>
  </property>
</Properties>
</file>